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media/image29.jpg" ContentType="image/jpeg"/>
  <Override PartName="/ppt/media/image31.jpg" ContentType="image/jpeg"/>
  <Override PartName="/ppt/media/image32.jpg" ContentType="image/jpeg"/>
  <Override PartName="/ppt/notesSlides/notesSlide8.xml" ContentType="application/vnd.openxmlformats-officedocument.presentationml.notesSlide+xml"/>
  <Override PartName="/ppt/notesSlides/notesSlide9.xml" ContentType="application/vnd.openxmlformats-officedocument.presentationml.notesSlide+xml"/>
  <Override PartName="/ppt/media/image35.jpg" ContentType="image/jpe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5"/>
  </p:notesMasterIdLst>
  <p:sldIdLst>
    <p:sldId id="293" r:id="rId2"/>
    <p:sldId id="295" r:id="rId3"/>
    <p:sldId id="296" r:id="rId4"/>
    <p:sldId id="294" r:id="rId5"/>
    <p:sldId id="297" r:id="rId6"/>
    <p:sldId id="299" r:id="rId7"/>
    <p:sldId id="298" r:id="rId8"/>
    <p:sldId id="301" r:id="rId9"/>
    <p:sldId id="302" r:id="rId10"/>
    <p:sldId id="303" r:id="rId11"/>
    <p:sldId id="304" r:id="rId12"/>
    <p:sldId id="306" r:id="rId13"/>
    <p:sldId id="305" r:id="rId14"/>
    <p:sldId id="307" r:id="rId15"/>
    <p:sldId id="308" r:id="rId16"/>
    <p:sldId id="309" r:id="rId17"/>
    <p:sldId id="310" r:id="rId18"/>
    <p:sldId id="311" r:id="rId19"/>
    <p:sldId id="312" r:id="rId20"/>
    <p:sldId id="313" r:id="rId21"/>
    <p:sldId id="314" r:id="rId22"/>
    <p:sldId id="315" r:id="rId23"/>
    <p:sldId id="316" r:id="rId24"/>
    <p:sldId id="317" r:id="rId25"/>
    <p:sldId id="322" r:id="rId26"/>
    <p:sldId id="323" r:id="rId27"/>
    <p:sldId id="262" r:id="rId28"/>
    <p:sldId id="267" r:id="rId29"/>
    <p:sldId id="263" r:id="rId30"/>
    <p:sldId id="264" r:id="rId31"/>
    <p:sldId id="265" r:id="rId32"/>
    <p:sldId id="269" r:id="rId33"/>
    <p:sldId id="266"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LENOVO" initials="L"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71A70"/>
    <a:srgbClr val="02039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991" autoAdjust="0"/>
  </p:normalViewPr>
  <p:slideViewPr>
    <p:cSldViewPr snapToGrid="0" snapToObjects="1">
      <p:cViewPr>
        <p:scale>
          <a:sx n="100" d="100"/>
          <a:sy n="100" d="100"/>
        </p:scale>
        <p:origin x="464" y="14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notesMaster" Target="notesMasters/notesMaster1.xml"/><Relationship Id="rId36" Type="http://schemas.openxmlformats.org/officeDocument/2006/relationships/commentAuthors" Target="commentAuthor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presProps" Target="presProps.xml"/><Relationship Id="rId38" Type="http://schemas.openxmlformats.org/officeDocument/2006/relationships/viewProps" Target="viewProps.xml"/><Relationship Id="rId39" Type="http://schemas.openxmlformats.org/officeDocument/2006/relationships/theme" Target="theme/theme1.xml"/><Relationship Id="rId40"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66E9574-AADC-5445-940D-00656AED7294}" type="doc">
      <dgm:prSet loTypeId="urn:microsoft.com/office/officeart/2005/8/layout/radial5" loCatId="cycle" qsTypeId="urn:microsoft.com/office/officeart/2005/8/quickstyle/simple4" qsCatId="simple" csTypeId="urn:microsoft.com/office/officeart/2005/8/colors/accent1_2" csCatId="accent1" phldr="1"/>
      <dgm:spPr/>
      <dgm:t>
        <a:bodyPr/>
        <a:lstStyle/>
        <a:p>
          <a:endParaRPr lang="en-US"/>
        </a:p>
      </dgm:t>
    </dgm:pt>
    <dgm:pt modelId="{D1347FE6-2EE3-6846-A780-CC30359072D4}">
      <dgm:prSet phldrT="[Text]" custT="1"/>
      <dgm:spPr>
        <a:solidFill>
          <a:srgbClr val="7A196F"/>
        </a:solidFill>
      </dgm:spPr>
      <dgm:t>
        <a:bodyPr/>
        <a:lstStyle/>
        <a:p>
          <a:r>
            <a:rPr lang="en-US" sz="1200" dirty="0" smtClean="0"/>
            <a:t>Energy &amp; Resources</a:t>
          </a:r>
          <a:endParaRPr lang="en-US" sz="1200" dirty="0"/>
        </a:p>
      </dgm:t>
    </dgm:pt>
    <dgm:pt modelId="{85A46A5F-C0F2-0D44-9F7B-2F7120101722}" type="parTrans" cxnId="{48BC4B02-E930-FB4F-9DC3-CC5E3118C92F}">
      <dgm:prSet/>
      <dgm:spPr>
        <a:solidFill>
          <a:schemeClr val="bg1">
            <a:lumMod val="65000"/>
          </a:schemeClr>
        </a:solidFill>
      </dgm:spPr>
      <dgm:t>
        <a:bodyPr/>
        <a:lstStyle/>
        <a:p>
          <a:endParaRPr lang="en-US"/>
        </a:p>
      </dgm:t>
    </dgm:pt>
    <dgm:pt modelId="{EFB4B280-35A6-DB42-A713-F0A2B3DFAC16}" type="sibTrans" cxnId="{48BC4B02-E930-FB4F-9DC3-CC5E3118C92F}">
      <dgm:prSet/>
      <dgm:spPr/>
      <dgm:t>
        <a:bodyPr/>
        <a:lstStyle/>
        <a:p>
          <a:endParaRPr lang="en-US"/>
        </a:p>
      </dgm:t>
    </dgm:pt>
    <dgm:pt modelId="{0EF8F489-78F5-B040-AE8F-B8D0E177C893}">
      <dgm:prSet phldrT="[Text]" custT="1"/>
      <dgm:spPr>
        <a:solidFill>
          <a:srgbClr val="7A196F"/>
        </a:solidFill>
      </dgm:spPr>
      <dgm:t>
        <a:bodyPr/>
        <a:lstStyle/>
        <a:p>
          <a:r>
            <a:rPr lang="en-US" sz="1200" dirty="0" smtClean="0"/>
            <a:t>Manufac- turing</a:t>
          </a:r>
          <a:endParaRPr lang="en-US" sz="1200" dirty="0"/>
        </a:p>
      </dgm:t>
    </dgm:pt>
    <dgm:pt modelId="{46335FFB-AA56-5F46-B724-E24C7B08426B}" type="parTrans" cxnId="{D3C4B198-E171-2248-9F01-C63F14F16C1F}">
      <dgm:prSet/>
      <dgm:spPr>
        <a:solidFill>
          <a:schemeClr val="bg1">
            <a:lumMod val="65000"/>
          </a:schemeClr>
        </a:solidFill>
      </dgm:spPr>
      <dgm:t>
        <a:bodyPr/>
        <a:lstStyle/>
        <a:p>
          <a:endParaRPr lang="en-US"/>
        </a:p>
      </dgm:t>
    </dgm:pt>
    <dgm:pt modelId="{574B3ACE-AA42-604D-99E5-84F455905A85}" type="sibTrans" cxnId="{D3C4B198-E171-2248-9F01-C63F14F16C1F}">
      <dgm:prSet/>
      <dgm:spPr/>
      <dgm:t>
        <a:bodyPr/>
        <a:lstStyle/>
        <a:p>
          <a:endParaRPr lang="en-US"/>
        </a:p>
      </dgm:t>
    </dgm:pt>
    <dgm:pt modelId="{4738D6BB-B184-3449-9620-5677036A5AF8}">
      <dgm:prSet phldrT="[Text]" custT="1"/>
      <dgm:spPr>
        <a:solidFill>
          <a:srgbClr val="7A196F"/>
        </a:solidFill>
      </dgm:spPr>
      <dgm:t>
        <a:bodyPr/>
        <a:lstStyle/>
        <a:p>
          <a:r>
            <a:rPr lang="en-US" sz="1200" dirty="0" err="1" smtClean="0"/>
            <a:t>Govt</a:t>
          </a:r>
          <a:endParaRPr lang="en-US" sz="1200" dirty="0"/>
        </a:p>
      </dgm:t>
    </dgm:pt>
    <dgm:pt modelId="{22AB6352-8370-0741-98D6-0CA9076AE93F}" type="parTrans" cxnId="{1C39DD15-2369-7646-8899-2F2B4EFD3A5E}">
      <dgm:prSet/>
      <dgm:spPr>
        <a:solidFill>
          <a:schemeClr val="bg1">
            <a:lumMod val="65000"/>
          </a:schemeClr>
        </a:solidFill>
      </dgm:spPr>
      <dgm:t>
        <a:bodyPr/>
        <a:lstStyle/>
        <a:p>
          <a:endParaRPr lang="en-US"/>
        </a:p>
      </dgm:t>
    </dgm:pt>
    <dgm:pt modelId="{4AB78ED8-3081-B44E-8EE7-E4B7E5347BAA}" type="sibTrans" cxnId="{1C39DD15-2369-7646-8899-2F2B4EFD3A5E}">
      <dgm:prSet/>
      <dgm:spPr/>
      <dgm:t>
        <a:bodyPr/>
        <a:lstStyle/>
        <a:p>
          <a:endParaRPr lang="en-US"/>
        </a:p>
      </dgm:t>
    </dgm:pt>
    <dgm:pt modelId="{C292E19A-AA24-8146-A932-2EAFF5219C5E}">
      <dgm:prSet custT="1"/>
      <dgm:spPr>
        <a:solidFill>
          <a:srgbClr val="7A196F"/>
        </a:solidFill>
      </dgm:spPr>
      <dgm:t>
        <a:bodyPr/>
        <a:lstStyle/>
        <a:p>
          <a:r>
            <a:rPr lang="en-US" sz="1200" dirty="0" smtClean="0"/>
            <a:t>Real Estate</a:t>
          </a:r>
          <a:endParaRPr lang="en-US" sz="1200" dirty="0"/>
        </a:p>
      </dgm:t>
    </dgm:pt>
    <dgm:pt modelId="{3C14BB4C-4A97-AB45-8360-4FA558AB93EF}" type="parTrans" cxnId="{C0E5F2A1-4C89-9D4C-AE91-8CED3F5D2CBD}">
      <dgm:prSet/>
      <dgm:spPr>
        <a:solidFill>
          <a:schemeClr val="bg1">
            <a:lumMod val="65000"/>
          </a:schemeClr>
        </a:solidFill>
      </dgm:spPr>
      <dgm:t>
        <a:bodyPr/>
        <a:lstStyle/>
        <a:p>
          <a:endParaRPr lang="en-US"/>
        </a:p>
      </dgm:t>
    </dgm:pt>
    <dgm:pt modelId="{91FE2B04-7B03-B248-AB7B-08294C7BDBD3}" type="sibTrans" cxnId="{C0E5F2A1-4C89-9D4C-AE91-8CED3F5D2CBD}">
      <dgm:prSet/>
      <dgm:spPr/>
      <dgm:t>
        <a:bodyPr/>
        <a:lstStyle/>
        <a:p>
          <a:endParaRPr lang="en-US"/>
        </a:p>
      </dgm:t>
    </dgm:pt>
    <dgm:pt modelId="{EB3D89C9-91FD-A140-B6A9-0489ECBEACFA}">
      <dgm:prSet custT="1"/>
      <dgm:spPr>
        <a:solidFill>
          <a:srgbClr val="7A196F"/>
        </a:solidFill>
      </dgm:spPr>
      <dgm:t>
        <a:bodyPr/>
        <a:lstStyle/>
        <a:p>
          <a:r>
            <a:rPr lang="en-US" sz="1200" dirty="0" smtClean="0"/>
            <a:t>Travel</a:t>
          </a:r>
          <a:endParaRPr lang="en-US" sz="1200" dirty="0"/>
        </a:p>
      </dgm:t>
    </dgm:pt>
    <dgm:pt modelId="{D2D2468B-CC76-7E44-A253-440F939BC77D}" type="parTrans" cxnId="{ED60D1EF-05EE-8044-8156-6527BADE550C}">
      <dgm:prSet/>
      <dgm:spPr>
        <a:solidFill>
          <a:schemeClr val="bg1">
            <a:lumMod val="65000"/>
          </a:schemeClr>
        </a:solidFill>
      </dgm:spPr>
      <dgm:t>
        <a:bodyPr/>
        <a:lstStyle/>
        <a:p>
          <a:endParaRPr lang="en-US"/>
        </a:p>
      </dgm:t>
    </dgm:pt>
    <dgm:pt modelId="{EE2FC9B7-C79C-6542-9A64-2AA39B766626}" type="sibTrans" cxnId="{ED60D1EF-05EE-8044-8156-6527BADE550C}">
      <dgm:prSet/>
      <dgm:spPr/>
      <dgm:t>
        <a:bodyPr/>
        <a:lstStyle/>
        <a:p>
          <a:endParaRPr lang="en-US"/>
        </a:p>
      </dgm:t>
    </dgm:pt>
    <dgm:pt modelId="{BD6DA015-3D6F-C440-BB10-F711B49E58DD}">
      <dgm:prSet phldrT="[Text]" custT="1"/>
      <dgm:spPr>
        <a:solidFill>
          <a:srgbClr val="7A196F"/>
        </a:solidFill>
      </dgm:spPr>
      <dgm:t>
        <a:bodyPr/>
        <a:lstStyle/>
        <a:p>
          <a:r>
            <a:rPr lang="en-US" sz="1400" dirty="0" smtClean="0"/>
            <a:t>Blockchain</a:t>
          </a:r>
          <a:endParaRPr lang="en-US" sz="1200" dirty="0"/>
        </a:p>
      </dgm:t>
    </dgm:pt>
    <dgm:pt modelId="{650F9D27-6468-9244-92C5-300C2A924112}" type="sibTrans" cxnId="{9EA74C2C-2219-1145-BA9D-45E7C93B837E}">
      <dgm:prSet/>
      <dgm:spPr/>
      <dgm:t>
        <a:bodyPr/>
        <a:lstStyle/>
        <a:p>
          <a:endParaRPr lang="en-US"/>
        </a:p>
      </dgm:t>
    </dgm:pt>
    <dgm:pt modelId="{DB53E0AA-B899-A043-A088-2024E6A1B0A4}" type="parTrans" cxnId="{9EA74C2C-2219-1145-BA9D-45E7C93B837E}">
      <dgm:prSet/>
      <dgm:spPr/>
      <dgm:t>
        <a:bodyPr/>
        <a:lstStyle/>
        <a:p>
          <a:endParaRPr lang="en-US"/>
        </a:p>
      </dgm:t>
    </dgm:pt>
    <dgm:pt modelId="{E5498F62-42B3-E241-BF0D-127F23021AB5}">
      <dgm:prSet phldrT="[Text]" custT="1"/>
      <dgm:spPr>
        <a:solidFill>
          <a:srgbClr val="7A196F"/>
        </a:solidFill>
      </dgm:spPr>
      <dgm:t>
        <a:bodyPr/>
        <a:lstStyle/>
        <a:p>
          <a:r>
            <a:rPr lang="en-US" sz="1200" dirty="0" smtClean="0"/>
            <a:t>Healthcare</a:t>
          </a:r>
          <a:endParaRPr lang="en-US" sz="1200" dirty="0"/>
        </a:p>
      </dgm:t>
    </dgm:pt>
    <dgm:pt modelId="{90755E8C-8A29-8745-820F-1A6E66A17181}" type="sibTrans" cxnId="{648EDD11-D6F4-284C-ADF5-D9D77F2BE797}">
      <dgm:prSet/>
      <dgm:spPr/>
      <dgm:t>
        <a:bodyPr/>
        <a:lstStyle/>
        <a:p>
          <a:endParaRPr lang="en-US"/>
        </a:p>
      </dgm:t>
    </dgm:pt>
    <dgm:pt modelId="{74EE9A05-30A1-714F-BFB4-E5D29798FDC9}" type="parTrans" cxnId="{648EDD11-D6F4-284C-ADF5-D9D77F2BE797}">
      <dgm:prSet/>
      <dgm:spPr>
        <a:solidFill>
          <a:schemeClr val="bg1">
            <a:lumMod val="65000"/>
          </a:schemeClr>
        </a:solidFill>
      </dgm:spPr>
      <dgm:t>
        <a:bodyPr/>
        <a:lstStyle/>
        <a:p>
          <a:endParaRPr lang="en-US"/>
        </a:p>
      </dgm:t>
    </dgm:pt>
    <dgm:pt modelId="{240EBA61-6BD0-0B4C-9179-42B385A478E1}">
      <dgm:prSet custT="1"/>
      <dgm:spPr>
        <a:solidFill>
          <a:srgbClr val="7A196F"/>
        </a:solidFill>
      </dgm:spPr>
      <dgm:t>
        <a:bodyPr anchor="t"/>
        <a:lstStyle/>
        <a:p>
          <a:endParaRPr lang="en-US" sz="900" dirty="0" smtClean="0"/>
        </a:p>
        <a:p>
          <a:r>
            <a:rPr lang="en-US" sz="1200" dirty="0" smtClean="0"/>
            <a:t>Financial Services</a:t>
          </a:r>
          <a:endParaRPr lang="en-US" sz="1200" dirty="0"/>
        </a:p>
      </dgm:t>
    </dgm:pt>
    <dgm:pt modelId="{28AC67BA-C448-4548-9451-A0DBB6D1ECA8}" type="parTrans" cxnId="{7D17305B-DC99-AC46-A087-DBCE88AB93AA}">
      <dgm:prSet/>
      <dgm:spPr>
        <a:solidFill>
          <a:schemeClr val="bg1">
            <a:lumMod val="75000"/>
          </a:schemeClr>
        </a:solidFill>
      </dgm:spPr>
      <dgm:t>
        <a:bodyPr/>
        <a:lstStyle/>
        <a:p>
          <a:endParaRPr lang="en-US"/>
        </a:p>
      </dgm:t>
    </dgm:pt>
    <dgm:pt modelId="{F1F02351-F2E0-604F-BD57-F18AFD5C30DF}" type="sibTrans" cxnId="{7D17305B-DC99-AC46-A087-DBCE88AB93AA}">
      <dgm:prSet/>
      <dgm:spPr/>
      <dgm:t>
        <a:bodyPr/>
        <a:lstStyle/>
        <a:p>
          <a:endParaRPr lang="en-US"/>
        </a:p>
      </dgm:t>
    </dgm:pt>
    <dgm:pt modelId="{B01B99D1-F42F-9B49-95FA-A91DD90B7346}" type="pres">
      <dgm:prSet presAssocID="{D66E9574-AADC-5445-940D-00656AED7294}" presName="Name0" presStyleCnt="0">
        <dgm:presLayoutVars>
          <dgm:chMax val="1"/>
          <dgm:dir/>
          <dgm:animLvl val="ctr"/>
          <dgm:resizeHandles val="exact"/>
        </dgm:presLayoutVars>
      </dgm:prSet>
      <dgm:spPr/>
      <dgm:t>
        <a:bodyPr/>
        <a:lstStyle/>
        <a:p>
          <a:endParaRPr lang="en-US"/>
        </a:p>
      </dgm:t>
    </dgm:pt>
    <dgm:pt modelId="{37E2AA96-ABEC-0642-AE08-208B61A538BD}" type="pres">
      <dgm:prSet presAssocID="{BD6DA015-3D6F-C440-BB10-F711B49E58DD}" presName="centerShape" presStyleLbl="node0" presStyleIdx="0" presStyleCnt="1"/>
      <dgm:spPr/>
      <dgm:t>
        <a:bodyPr/>
        <a:lstStyle/>
        <a:p>
          <a:endParaRPr lang="en-US"/>
        </a:p>
      </dgm:t>
    </dgm:pt>
    <dgm:pt modelId="{4D9A4826-0CFF-FA45-BCD1-7D5796FEFD66}" type="pres">
      <dgm:prSet presAssocID="{85A46A5F-C0F2-0D44-9F7B-2F7120101722}" presName="parTrans" presStyleLbl="sibTrans2D1" presStyleIdx="0" presStyleCnt="7"/>
      <dgm:spPr/>
      <dgm:t>
        <a:bodyPr/>
        <a:lstStyle/>
        <a:p>
          <a:endParaRPr lang="en-US"/>
        </a:p>
      </dgm:t>
    </dgm:pt>
    <dgm:pt modelId="{BD90002E-B1E6-E14F-80DE-CD0B373F410C}" type="pres">
      <dgm:prSet presAssocID="{85A46A5F-C0F2-0D44-9F7B-2F7120101722}" presName="connectorText" presStyleLbl="sibTrans2D1" presStyleIdx="0" presStyleCnt="7"/>
      <dgm:spPr/>
      <dgm:t>
        <a:bodyPr/>
        <a:lstStyle/>
        <a:p>
          <a:endParaRPr lang="en-US"/>
        </a:p>
      </dgm:t>
    </dgm:pt>
    <dgm:pt modelId="{4562BB48-C95E-A44C-8F5C-E686B491AD99}" type="pres">
      <dgm:prSet presAssocID="{D1347FE6-2EE3-6846-A780-CC30359072D4}" presName="node" presStyleLbl="node1" presStyleIdx="0" presStyleCnt="7">
        <dgm:presLayoutVars>
          <dgm:bulletEnabled val="1"/>
        </dgm:presLayoutVars>
      </dgm:prSet>
      <dgm:spPr/>
      <dgm:t>
        <a:bodyPr/>
        <a:lstStyle/>
        <a:p>
          <a:endParaRPr lang="en-US"/>
        </a:p>
      </dgm:t>
    </dgm:pt>
    <dgm:pt modelId="{C1478B54-3CF5-3C46-A90C-033F1D854DEB}" type="pres">
      <dgm:prSet presAssocID="{28AC67BA-C448-4548-9451-A0DBB6D1ECA8}" presName="parTrans" presStyleLbl="sibTrans2D1" presStyleIdx="1" presStyleCnt="7"/>
      <dgm:spPr/>
      <dgm:t>
        <a:bodyPr/>
        <a:lstStyle/>
        <a:p>
          <a:endParaRPr lang="en-US"/>
        </a:p>
      </dgm:t>
    </dgm:pt>
    <dgm:pt modelId="{ED3A8741-72FF-524D-84D2-B7682A676C1A}" type="pres">
      <dgm:prSet presAssocID="{28AC67BA-C448-4548-9451-A0DBB6D1ECA8}" presName="connectorText" presStyleLbl="sibTrans2D1" presStyleIdx="1" presStyleCnt="7"/>
      <dgm:spPr/>
      <dgm:t>
        <a:bodyPr/>
        <a:lstStyle/>
        <a:p>
          <a:endParaRPr lang="en-US"/>
        </a:p>
      </dgm:t>
    </dgm:pt>
    <dgm:pt modelId="{4FAB0881-BE44-DC40-9A33-4C97B4AE54BE}" type="pres">
      <dgm:prSet presAssocID="{240EBA61-6BD0-0B4C-9179-42B385A478E1}" presName="node" presStyleLbl="node1" presStyleIdx="1" presStyleCnt="7">
        <dgm:presLayoutVars>
          <dgm:bulletEnabled val="1"/>
        </dgm:presLayoutVars>
      </dgm:prSet>
      <dgm:spPr/>
      <dgm:t>
        <a:bodyPr/>
        <a:lstStyle/>
        <a:p>
          <a:endParaRPr lang="en-US"/>
        </a:p>
      </dgm:t>
    </dgm:pt>
    <dgm:pt modelId="{EB19D24A-F916-1F41-8CCB-D15DF65076DB}" type="pres">
      <dgm:prSet presAssocID="{74EE9A05-30A1-714F-BFB4-E5D29798FDC9}" presName="parTrans" presStyleLbl="sibTrans2D1" presStyleIdx="2" presStyleCnt="7"/>
      <dgm:spPr/>
      <dgm:t>
        <a:bodyPr/>
        <a:lstStyle/>
        <a:p>
          <a:endParaRPr lang="en-US"/>
        </a:p>
      </dgm:t>
    </dgm:pt>
    <dgm:pt modelId="{B5B45CC7-B65D-5445-81D9-9108DE97BADB}" type="pres">
      <dgm:prSet presAssocID="{74EE9A05-30A1-714F-BFB4-E5D29798FDC9}" presName="connectorText" presStyleLbl="sibTrans2D1" presStyleIdx="2" presStyleCnt="7"/>
      <dgm:spPr/>
      <dgm:t>
        <a:bodyPr/>
        <a:lstStyle/>
        <a:p>
          <a:endParaRPr lang="en-US"/>
        </a:p>
      </dgm:t>
    </dgm:pt>
    <dgm:pt modelId="{2FF3A1FC-0CE5-8649-B8CA-9C121830A9BF}" type="pres">
      <dgm:prSet presAssocID="{E5498F62-42B3-E241-BF0D-127F23021AB5}" presName="node" presStyleLbl="node1" presStyleIdx="2" presStyleCnt="7">
        <dgm:presLayoutVars>
          <dgm:bulletEnabled val="1"/>
        </dgm:presLayoutVars>
      </dgm:prSet>
      <dgm:spPr/>
      <dgm:t>
        <a:bodyPr/>
        <a:lstStyle/>
        <a:p>
          <a:endParaRPr lang="en-US"/>
        </a:p>
      </dgm:t>
    </dgm:pt>
    <dgm:pt modelId="{2676E8B0-FD4D-B34A-8C77-CB382ACB0A36}" type="pres">
      <dgm:prSet presAssocID="{46335FFB-AA56-5F46-B724-E24C7B08426B}" presName="parTrans" presStyleLbl="sibTrans2D1" presStyleIdx="3" presStyleCnt="7"/>
      <dgm:spPr/>
      <dgm:t>
        <a:bodyPr/>
        <a:lstStyle/>
        <a:p>
          <a:endParaRPr lang="en-US"/>
        </a:p>
      </dgm:t>
    </dgm:pt>
    <dgm:pt modelId="{33BE3787-D597-7842-99AC-31CD6EBAF7C9}" type="pres">
      <dgm:prSet presAssocID="{46335FFB-AA56-5F46-B724-E24C7B08426B}" presName="connectorText" presStyleLbl="sibTrans2D1" presStyleIdx="3" presStyleCnt="7"/>
      <dgm:spPr/>
      <dgm:t>
        <a:bodyPr/>
        <a:lstStyle/>
        <a:p>
          <a:endParaRPr lang="en-US"/>
        </a:p>
      </dgm:t>
    </dgm:pt>
    <dgm:pt modelId="{435E7028-C15D-2C44-B290-1A2709665B83}" type="pres">
      <dgm:prSet presAssocID="{0EF8F489-78F5-B040-AE8F-B8D0E177C893}" presName="node" presStyleLbl="node1" presStyleIdx="3" presStyleCnt="7">
        <dgm:presLayoutVars>
          <dgm:bulletEnabled val="1"/>
        </dgm:presLayoutVars>
      </dgm:prSet>
      <dgm:spPr/>
      <dgm:t>
        <a:bodyPr/>
        <a:lstStyle/>
        <a:p>
          <a:endParaRPr lang="en-US"/>
        </a:p>
      </dgm:t>
    </dgm:pt>
    <dgm:pt modelId="{6D3F57FF-6755-A043-8B34-3F18EC06973E}" type="pres">
      <dgm:prSet presAssocID="{22AB6352-8370-0741-98D6-0CA9076AE93F}" presName="parTrans" presStyleLbl="sibTrans2D1" presStyleIdx="4" presStyleCnt="7"/>
      <dgm:spPr/>
      <dgm:t>
        <a:bodyPr/>
        <a:lstStyle/>
        <a:p>
          <a:endParaRPr lang="en-US"/>
        </a:p>
      </dgm:t>
    </dgm:pt>
    <dgm:pt modelId="{E36FE651-89CA-9746-B7AD-C90915C0E572}" type="pres">
      <dgm:prSet presAssocID="{22AB6352-8370-0741-98D6-0CA9076AE93F}" presName="connectorText" presStyleLbl="sibTrans2D1" presStyleIdx="4" presStyleCnt="7"/>
      <dgm:spPr/>
      <dgm:t>
        <a:bodyPr/>
        <a:lstStyle/>
        <a:p>
          <a:endParaRPr lang="en-US"/>
        </a:p>
      </dgm:t>
    </dgm:pt>
    <dgm:pt modelId="{7C058B6C-2214-AF4F-804B-5B1D7D6E916C}" type="pres">
      <dgm:prSet presAssocID="{4738D6BB-B184-3449-9620-5677036A5AF8}" presName="node" presStyleLbl="node1" presStyleIdx="4" presStyleCnt="7">
        <dgm:presLayoutVars>
          <dgm:bulletEnabled val="1"/>
        </dgm:presLayoutVars>
      </dgm:prSet>
      <dgm:spPr/>
      <dgm:t>
        <a:bodyPr/>
        <a:lstStyle/>
        <a:p>
          <a:endParaRPr lang="en-US"/>
        </a:p>
      </dgm:t>
    </dgm:pt>
    <dgm:pt modelId="{B972DF1F-C37F-0F48-9E48-4018A291184A}" type="pres">
      <dgm:prSet presAssocID="{3C14BB4C-4A97-AB45-8360-4FA558AB93EF}" presName="parTrans" presStyleLbl="sibTrans2D1" presStyleIdx="5" presStyleCnt="7"/>
      <dgm:spPr/>
      <dgm:t>
        <a:bodyPr/>
        <a:lstStyle/>
        <a:p>
          <a:endParaRPr lang="en-US"/>
        </a:p>
      </dgm:t>
    </dgm:pt>
    <dgm:pt modelId="{B069E4F5-47BB-2749-B3EA-6C1558B27DF0}" type="pres">
      <dgm:prSet presAssocID="{3C14BB4C-4A97-AB45-8360-4FA558AB93EF}" presName="connectorText" presStyleLbl="sibTrans2D1" presStyleIdx="5" presStyleCnt="7"/>
      <dgm:spPr/>
      <dgm:t>
        <a:bodyPr/>
        <a:lstStyle/>
        <a:p>
          <a:endParaRPr lang="en-US"/>
        </a:p>
      </dgm:t>
    </dgm:pt>
    <dgm:pt modelId="{93DD91DC-54C2-7240-A343-5D1A64600F70}" type="pres">
      <dgm:prSet presAssocID="{C292E19A-AA24-8146-A932-2EAFF5219C5E}" presName="node" presStyleLbl="node1" presStyleIdx="5" presStyleCnt="7" custRadScaleRad="101356" custRadScaleInc="44">
        <dgm:presLayoutVars>
          <dgm:bulletEnabled val="1"/>
        </dgm:presLayoutVars>
      </dgm:prSet>
      <dgm:spPr/>
      <dgm:t>
        <a:bodyPr/>
        <a:lstStyle/>
        <a:p>
          <a:endParaRPr lang="en-US"/>
        </a:p>
      </dgm:t>
    </dgm:pt>
    <dgm:pt modelId="{5A0E6A9E-9FA7-8946-AEF6-AA3CB276F4D6}" type="pres">
      <dgm:prSet presAssocID="{D2D2468B-CC76-7E44-A253-440F939BC77D}" presName="parTrans" presStyleLbl="sibTrans2D1" presStyleIdx="6" presStyleCnt="7"/>
      <dgm:spPr/>
      <dgm:t>
        <a:bodyPr/>
        <a:lstStyle/>
        <a:p>
          <a:endParaRPr lang="en-US"/>
        </a:p>
      </dgm:t>
    </dgm:pt>
    <dgm:pt modelId="{1308705F-9EA3-A846-A7A1-1B48604067DB}" type="pres">
      <dgm:prSet presAssocID="{D2D2468B-CC76-7E44-A253-440F939BC77D}" presName="connectorText" presStyleLbl="sibTrans2D1" presStyleIdx="6" presStyleCnt="7"/>
      <dgm:spPr/>
      <dgm:t>
        <a:bodyPr/>
        <a:lstStyle/>
        <a:p>
          <a:endParaRPr lang="en-US"/>
        </a:p>
      </dgm:t>
    </dgm:pt>
    <dgm:pt modelId="{DFAE14B6-0D1E-3C45-B81A-4E6E5EE8253D}" type="pres">
      <dgm:prSet presAssocID="{EB3D89C9-91FD-A140-B6A9-0489ECBEACFA}" presName="node" presStyleLbl="node1" presStyleIdx="6" presStyleCnt="7">
        <dgm:presLayoutVars>
          <dgm:bulletEnabled val="1"/>
        </dgm:presLayoutVars>
      </dgm:prSet>
      <dgm:spPr/>
      <dgm:t>
        <a:bodyPr/>
        <a:lstStyle/>
        <a:p>
          <a:endParaRPr lang="en-US"/>
        </a:p>
      </dgm:t>
    </dgm:pt>
  </dgm:ptLst>
  <dgm:cxnLst>
    <dgm:cxn modelId="{69BE7AAA-2513-4147-A5F7-354131E87163}" type="presOf" srcId="{3C14BB4C-4A97-AB45-8360-4FA558AB93EF}" destId="{B069E4F5-47BB-2749-B3EA-6C1558B27DF0}" srcOrd="1" destOrd="0" presId="urn:microsoft.com/office/officeart/2005/8/layout/radial5"/>
    <dgm:cxn modelId="{231C8C6D-944D-9D4C-B205-F624B23D2A2E}" type="presOf" srcId="{C292E19A-AA24-8146-A932-2EAFF5219C5E}" destId="{93DD91DC-54C2-7240-A343-5D1A64600F70}" srcOrd="0" destOrd="0" presId="urn:microsoft.com/office/officeart/2005/8/layout/radial5"/>
    <dgm:cxn modelId="{EA9BAB85-ED71-CA45-9413-972418AA4583}" type="presOf" srcId="{46335FFB-AA56-5F46-B724-E24C7B08426B}" destId="{2676E8B0-FD4D-B34A-8C77-CB382ACB0A36}" srcOrd="0" destOrd="0" presId="urn:microsoft.com/office/officeart/2005/8/layout/radial5"/>
    <dgm:cxn modelId="{48BC4B02-E930-FB4F-9DC3-CC5E3118C92F}" srcId="{BD6DA015-3D6F-C440-BB10-F711B49E58DD}" destId="{D1347FE6-2EE3-6846-A780-CC30359072D4}" srcOrd="0" destOrd="0" parTransId="{85A46A5F-C0F2-0D44-9F7B-2F7120101722}" sibTransId="{EFB4B280-35A6-DB42-A713-F0A2B3DFAC16}"/>
    <dgm:cxn modelId="{64778C7C-FCA5-CD40-BB47-5DB6D7EF7CC9}" type="presOf" srcId="{3C14BB4C-4A97-AB45-8360-4FA558AB93EF}" destId="{B972DF1F-C37F-0F48-9E48-4018A291184A}" srcOrd="0" destOrd="0" presId="urn:microsoft.com/office/officeart/2005/8/layout/radial5"/>
    <dgm:cxn modelId="{4D42C983-806E-F045-8274-7FDC11D817EE}" type="presOf" srcId="{240EBA61-6BD0-0B4C-9179-42B385A478E1}" destId="{4FAB0881-BE44-DC40-9A33-4C97B4AE54BE}" srcOrd="0" destOrd="0" presId="urn:microsoft.com/office/officeart/2005/8/layout/radial5"/>
    <dgm:cxn modelId="{940942D7-9076-F749-A12D-94A0FFE5C030}" type="presOf" srcId="{EB3D89C9-91FD-A140-B6A9-0489ECBEACFA}" destId="{DFAE14B6-0D1E-3C45-B81A-4E6E5EE8253D}" srcOrd="0" destOrd="0" presId="urn:microsoft.com/office/officeart/2005/8/layout/radial5"/>
    <dgm:cxn modelId="{068D771A-5713-124D-8016-190432F11FA8}" type="presOf" srcId="{22AB6352-8370-0741-98D6-0CA9076AE93F}" destId="{E36FE651-89CA-9746-B7AD-C90915C0E572}" srcOrd="1" destOrd="0" presId="urn:microsoft.com/office/officeart/2005/8/layout/radial5"/>
    <dgm:cxn modelId="{C0E5F2A1-4C89-9D4C-AE91-8CED3F5D2CBD}" srcId="{BD6DA015-3D6F-C440-BB10-F711B49E58DD}" destId="{C292E19A-AA24-8146-A932-2EAFF5219C5E}" srcOrd="5" destOrd="0" parTransId="{3C14BB4C-4A97-AB45-8360-4FA558AB93EF}" sibTransId="{91FE2B04-7B03-B248-AB7B-08294C7BDBD3}"/>
    <dgm:cxn modelId="{4F2E598D-2ACA-B340-9170-8879142143AC}" type="presOf" srcId="{D66E9574-AADC-5445-940D-00656AED7294}" destId="{B01B99D1-F42F-9B49-95FA-A91DD90B7346}" srcOrd="0" destOrd="0" presId="urn:microsoft.com/office/officeart/2005/8/layout/radial5"/>
    <dgm:cxn modelId="{0B294920-CC57-3040-9C97-D46C9ED57BB0}" type="presOf" srcId="{85A46A5F-C0F2-0D44-9F7B-2F7120101722}" destId="{BD90002E-B1E6-E14F-80DE-CD0B373F410C}" srcOrd="1" destOrd="0" presId="urn:microsoft.com/office/officeart/2005/8/layout/radial5"/>
    <dgm:cxn modelId="{7FC797C7-DB47-EA40-B12E-FBC1ED9885F5}" type="presOf" srcId="{74EE9A05-30A1-714F-BFB4-E5D29798FDC9}" destId="{EB19D24A-F916-1F41-8CCB-D15DF65076DB}" srcOrd="0" destOrd="0" presId="urn:microsoft.com/office/officeart/2005/8/layout/radial5"/>
    <dgm:cxn modelId="{1C39DD15-2369-7646-8899-2F2B4EFD3A5E}" srcId="{BD6DA015-3D6F-C440-BB10-F711B49E58DD}" destId="{4738D6BB-B184-3449-9620-5677036A5AF8}" srcOrd="4" destOrd="0" parTransId="{22AB6352-8370-0741-98D6-0CA9076AE93F}" sibTransId="{4AB78ED8-3081-B44E-8EE7-E4B7E5347BAA}"/>
    <dgm:cxn modelId="{7293ADEB-E4E0-704C-BD7F-9EF0B79DEDCD}" type="presOf" srcId="{4738D6BB-B184-3449-9620-5677036A5AF8}" destId="{7C058B6C-2214-AF4F-804B-5B1D7D6E916C}" srcOrd="0" destOrd="0" presId="urn:microsoft.com/office/officeart/2005/8/layout/radial5"/>
    <dgm:cxn modelId="{7D17305B-DC99-AC46-A087-DBCE88AB93AA}" srcId="{BD6DA015-3D6F-C440-BB10-F711B49E58DD}" destId="{240EBA61-6BD0-0B4C-9179-42B385A478E1}" srcOrd="1" destOrd="0" parTransId="{28AC67BA-C448-4548-9451-A0DBB6D1ECA8}" sibTransId="{F1F02351-F2E0-604F-BD57-F18AFD5C30DF}"/>
    <dgm:cxn modelId="{0043A606-5E92-8E45-B431-C0DC0D051853}" type="presOf" srcId="{22AB6352-8370-0741-98D6-0CA9076AE93F}" destId="{6D3F57FF-6755-A043-8B34-3F18EC06973E}" srcOrd="0" destOrd="0" presId="urn:microsoft.com/office/officeart/2005/8/layout/radial5"/>
    <dgm:cxn modelId="{6F7C5C42-B9A9-CE43-8499-F0D38EC67EA6}" type="presOf" srcId="{0EF8F489-78F5-B040-AE8F-B8D0E177C893}" destId="{435E7028-C15D-2C44-B290-1A2709665B83}" srcOrd="0" destOrd="0" presId="urn:microsoft.com/office/officeart/2005/8/layout/radial5"/>
    <dgm:cxn modelId="{ED60D1EF-05EE-8044-8156-6527BADE550C}" srcId="{BD6DA015-3D6F-C440-BB10-F711B49E58DD}" destId="{EB3D89C9-91FD-A140-B6A9-0489ECBEACFA}" srcOrd="6" destOrd="0" parTransId="{D2D2468B-CC76-7E44-A253-440F939BC77D}" sibTransId="{EE2FC9B7-C79C-6542-9A64-2AA39B766626}"/>
    <dgm:cxn modelId="{470F1DAE-F82B-034C-8B63-C8031A07B596}" type="presOf" srcId="{D2D2468B-CC76-7E44-A253-440F939BC77D}" destId="{1308705F-9EA3-A846-A7A1-1B48604067DB}" srcOrd="1" destOrd="0" presId="urn:microsoft.com/office/officeart/2005/8/layout/radial5"/>
    <dgm:cxn modelId="{1C123897-7608-DA47-BA29-185FE3F785C5}" type="presOf" srcId="{28AC67BA-C448-4548-9451-A0DBB6D1ECA8}" destId="{C1478B54-3CF5-3C46-A90C-033F1D854DEB}" srcOrd="0" destOrd="0" presId="urn:microsoft.com/office/officeart/2005/8/layout/radial5"/>
    <dgm:cxn modelId="{38A1276D-886F-754F-AE63-8F499538CD81}" type="presOf" srcId="{E5498F62-42B3-E241-BF0D-127F23021AB5}" destId="{2FF3A1FC-0CE5-8649-B8CA-9C121830A9BF}" srcOrd="0" destOrd="0" presId="urn:microsoft.com/office/officeart/2005/8/layout/radial5"/>
    <dgm:cxn modelId="{60DE1DED-2ABF-BD49-BD77-883E0145134C}" type="presOf" srcId="{28AC67BA-C448-4548-9451-A0DBB6D1ECA8}" destId="{ED3A8741-72FF-524D-84D2-B7682A676C1A}" srcOrd="1" destOrd="0" presId="urn:microsoft.com/office/officeart/2005/8/layout/radial5"/>
    <dgm:cxn modelId="{B6198211-47F8-B441-9E8B-8D57D5105DA7}" type="presOf" srcId="{D1347FE6-2EE3-6846-A780-CC30359072D4}" destId="{4562BB48-C95E-A44C-8F5C-E686B491AD99}" srcOrd="0" destOrd="0" presId="urn:microsoft.com/office/officeart/2005/8/layout/radial5"/>
    <dgm:cxn modelId="{AC318954-FA06-8C42-BE12-A1FA53BCC5FE}" type="presOf" srcId="{74EE9A05-30A1-714F-BFB4-E5D29798FDC9}" destId="{B5B45CC7-B65D-5445-81D9-9108DE97BADB}" srcOrd="1" destOrd="0" presId="urn:microsoft.com/office/officeart/2005/8/layout/radial5"/>
    <dgm:cxn modelId="{6D05E22C-A8F2-7B42-AF34-3C09C5C04864}" type="presOf" srcId="{BD6DA015-3D6F-C440-BB10-F711B49E58DD}" destId="{37E2AA96-ABEC-0642-AE08-208B61A538BD}" srcOrd="0" destOrd="0" presId="urn:microsoft.com/office/officeart/2005/8/layout/radial5"/>
    <dgm:cxn modelId="{648EDD11-D6F4-284C-ADF5-D9D77F2BE797}" srcId="{BD6DA015-3D6F-C440-BB10-F711B49E58DD}" destId="{E5498F62-42B3-E241-BF0D-127F23021AB5}" srcOrd="2" destOrd="0" parTransId="{74EE9A05-30A1-714F-BFB4-E5D29798FDC9}" sibTransId="{90755E8C-8A29-8745-820F-1A6E66A17181}"/>
    <dgm:cxn modelId="{9EA74C2C-2219-1145-BA9D-45E7C93B837E}" srcId="{D66E9574-AADC-5445-940D-00656AED7294}" destId="{BD6DA015-3D6F-C440-BB10-F711B49E58DD}" srcOrd="0" destOrd="0" parTransId="{DB53E0AA-B899-A043-A088-2024E6A1B0A4}" sibTransId="{650F9D27-6468-9244-92C5-300C2A924112}"/>
    <dgm:cxn modelId="{EB26E687-099E-6B45-8BD7-76DADCF32E64}" type="presOf" srcId="{85A46A5F-C0F2-0D44-9F7B-2F7120101722}" destId="{4D9A4826-0CFF-FA45-BCD1-7D5796FEFD66}" srcOrd="0" destOrd="0" presId="urn:microsoft.com/office/officeart/2005/8/layout/radial5"/>
    <dgm:cxn modelId="{876E60C9-BDD5-BB4F-9AA7-7DF7DD7C5AB9}" type="presOf" srcId="{46335FFB-AA56-5F46-B724-E24C7B08426B}" destId="{33BE3787-D597-7842-99AC-31CD6EBAF7C9}" srcOrd="1" destOrd="0" presId="urn:microsoft.com/office/officeart/2005/8/layout/radial5"/>
    <dgm:cxn modelId="{67023D36-F842-7146-AAC4-78B5F6379CA5}" type="presOf" srcId="{D2D2468B-CC76-7E44-A253-440F939BC77D}" destId="{5A0E6A9E-9FA7-8946-AEF6-AA3CB276F4D6}" srcOrd="0" destOrd="0" presId="urn:microsoft.com/office/officeart/2005/8/layout/radial5"/>
    <dgm:cxn modelId="{D3C4B198-E171-2248-9F01-C63F14F16C1F}" srcId="{BD6DA015-3D6F-C440-BB10-F711B49E58DD}" destId="{0EF8F489-78F5-B040-AE8F-B8D0E177C893}" srcOrd="3" destOrd="0" parTransId="{46335FFB-AA56-5F46-B724-E24C7B08426B}" sibTransId="{574B3ACE-AA42-604D-99E5-84F455905A85}"/>
    <dgm:cxn modelId="{0061779D-56A5-1346-B049-6525DA32778D}" type="presParOf" srcId="{B01B99D1-F42F-9B49-95FA-A91DD90B7346}" destId="{37E2AA96-ABEC-0642-AE08-208B61A538BD}" srcOrd="0" destOrd="0" presId="urn:microsoft.com/office/officeart/2005/8/layout/radial5"/>
    <dgm:cxn modelId="{C002BE30-FB3E-E840-82EF-01121E00D4E0}" type="presParOf" srcId="{B01B99D1-F42F-9B49-95FA-A91DD90B7346}" destId="{4D9A4826-0CFF-FA45-BCD1-7D5796FEFD66}" srcOrd="1" destOrd="0" presId="urn:microsoft.com/office/officeart/2005/8/layout/radial5"/>
    <dgm:cxn modelId="{79559D67-ABDE-B44D-A320-1647DD6836C5}" type="presParOf" srcId="{4D9A4826-0CFF-FA45-BCD1-7D5796FEFD66}" destId="{BD90002E-B1E6-E14F-80DE-CD0B373F410C}" srcOrd="0" destOrd="0" presId="urn:microsoft.com/office/officeart/2005/8/layout/radial5"/>
    <dgm:cxn modelId="{3CDA93A6-3270-1A47-87AB-AA91164E795A}" type="presParOf" srcId="{B01B99D1-F42F-9B49-95FA-A91DD90B7346}" destId="{4562BB48-C95E-A44C-8F5C-E686B491AD99}" srcOrd="2" destOrd="0" presId="urn:microsoft.com/office/officeart/2005/8/layout/radial5"/>
    <dgm:cxn modelId="{741C26D3-A0E1-CB47-A1B2-88BBE724071D}" type="presParOf" srcId="{B01B99D1-F42F-9B49-95FA-A91DD90B7346}" destId="{C1478B54-3CF5-3C46-A90C-033F1D854DEB}" srcOrd="3" destOrd="0" presId="urn:microsoft.com/office/officeart/2005/8/layout/radial5"/>
    <dgm:cxn modelId="{8E53FA31-0B71-B641-84E0-4EA1FC2D4378}" type="presParOf" srcId="{C1478B54-3CF5-3C46-A90C-033F1D854DEB}" destId="{ED3A8741-72FF-524D-84D2-B7682A676C1A}" srcOrd="0" destOrd="0" presId="urn:microsoft.com/office/officeart/2005/8/layout/radial5"/>
    <dgm:cxn modelId="{271E689F-C191-534A-9DFD-65DBED88874C}" type="presParOf" srcId="{B01B99D1-F42F-9B49-95FA-A91DD90B7346}" destId="{4FAB0881-BE44-DC40-9A33-4C97B4AE54BE}" srcOrd="4" destOrd="0" presId="urn:microsoft.com/office/officeart/2005/8/layout/radial5"/>
    <dgm:cxn modelId="{8CC1349E-541D-6749-AA83-DEBD59E94025}" type="presParOf" srcId="{B01B99D1-F42F-9B49-95FA-A91DD90B7346}" destId="{EB19D24A-F916-1F41-8CCB-D15DF65076DB}" srcOrd="5" destOrd="0" presId="urn:microsoft.com/office/officeart/2005/8/layout/radial5"/>
    <dgm:cxn modelId="{B77D6FC5-915C-124E-A82B-76EA278545FC}" type="presParOf" srcId="{EB19D24A-F916-1F41-8CCB-D15DF65076DB}" destId="{B5B45CC7-B65D-5445-81D9-9108DE97BADB}" srcOrd="0" destOrd="0" presId="urn:microsoft.com/office/officeart/2005/8/layout/radial5"/>
    <dgm:cxn modelId="{7BA40B52-7E84-9B4D-8F54-A6FF413D730C}" type="presParOf" srcId="{B01B99D1-F42F-9B49-95FA-A91DD90B7346}" destId="{2FF3A1FC-0CE5-8649-B8CA-9C121830A9BF}" srcOrd="6" destOrd="0" presId="urn:microsoft.com/office/officeart/2005/8/layout/radial5"/>
    <dgm:cxn modelId="{3616FE15-28A3-8741-A634-78F7B81A77A8}" type="presParOf" srcId="{B01B99D1-F42F-9B49-95FA-A91DD90B7346}" destId="{2676E8B0-FD4D-B34A-8C77-CB382ACB0A36}" srcOrd="7" destOrd="0" presId="urn:microsoft.com/office/officeart/2005/8/layout/radial5"/>
    <dgm:cxn modelId="{CB3624EE-4AA7-F04E-8250-4D2D420850BC}" type="presParOf" srcId="{2676E8B0-FD4D-B34A-8C77-CB382ACB0A36}" destId="{33BE3787-D597-7842-99AC-31CD6EBAF7C9}" srcOrd="0" destOrd="0" presId="urn:microsoft.com/office/officeart/2005/8/layout/radial5"/>
    <dgm:cxn modelId="{9594ED45-3BFD-B94C-B3C2-AF4BC074CE82}" type="presParOf" srcId="{B01B99D1-F42F-9B49-95FA-A91DD90B7346}" destId="{435E7028-C15D-2C44-B290-1A2709665B83}" srcOrd="8" destOrd="0" presId="urn:microsoft.com/office/officeart/2005/8/layout/radial5"/>
    <dgm:cxn modelId="{1647D703-3AF8-8648-BEC0-B3901DDDB7E5}" type="presParOf" srcId="{B01B99D1-F42F-9B49-95FA-A91DD90B7346}" destId="{6D3F57FF-6755-A043-8B34-3F18EC06973E}" srcOrd="9" destOrd="0" presId="urn:microsoft.com/office/officeart/2005/8/layout/radial5"/>
    <dgm:cxn modelId="{9B371BC2-B955-D34B-B119-F079FFBD2D23}" type="presParOf" srcId="{6D3F57FF-6755-A043-8B34-3F18EC06973E}" destId="{E36FE651-89CA-9746-B7AD-C90915C0E572}" srcOrd="0" destOrd="0" presId="urn:microsoft.com/office/officeart/2005/8/layout/radial5"/>
    <dgm:cxn modelId="{8C4944ED-38FA-714E-B3DE-6B98CE8EE5BB}" type="presParOf" srcId="{B01B99D1-F42F-9B49-95FA-A91DD90B7346}" destId="{7C058B6C-2214-AF4F-804B-5B1D7D6E916C}" srcOrd="10" destOrd="0" presId="urn:microsoft.com/office/officeart/2005/8/layout/radial5"/>
    <dgm:cxn modelId="{E685147E-C05B-044C-A135-711D6FECCACB}" type="presParOf" srcId="{B01B99D1-F42F-9B49-95FA-A91DD90B7346}" destId="{B972DF1F-C37F-0F48-9E48-4018A291184A}" srcOrd="11" destOrd="0" presId="urn:microsoft.com/office/officeart/2005/8/layout/radial5"/>
    <dgm:cxn modelId="{2A599DC5-52F2-A847-BDD8-510AE568FB94}" type="presParOf" srcId="{B972DF1F-C37F-0F48-9E48-4018A291184A}" destId="{B069E4F5-47BB-2749-B3EA-6C1558B27DF0}" srcOrd="0" destOrd="0" presId="urn:microsoft.com/office/officeart/2005/8/layout/radial5"/>
    <dgm:cxn modelId="{A9D60FB5-C082-B943-AE1B-76D3737EEC2F}" type="presParOf" srcId="{B01B99D1-F42F-9B49-95FA-A91DD90B7346}" destId="{93DD91DC-54C2-7240-A343-5D1A64600F70}" srcOrd="12" destOrd="0" presId="urn:microsoft.com/office/officeart/2005/8/layout/radial5"/>
    <dgm:cxn modelId="{146EC266-5764-1149-8856-956E8D0D9EB2}" type="presParOf" srcId="{B01B99D1-F42F-9B49-95FA-A91DD90B7346}" destId="{5A0E6A9E-9FA7-8946-AEF6-AA3CB276F4D6}" srcOrd="13" destOrd="0" presId="urn:microsoft.com/office/officeart/2005/8/layout/radial5"/>
    <dgm:cxn modelId="{F4249D59-0E8C-6A4A-900E-3B5EB39AC42A}" type="presParOf" srcId="{5A0E6A9E-9FA7-8946-AEF6-AA3CB276F4D6}" destId="{1308705F-9EA3-A846-A7A1-1B48604067DB}" srcOrd="0" destOrd="0" presId="urn:microsoft.com/office/officeart/2005/8/layout/radial5"/>
    <dgm:cxn modelId="{7A05270D-C955-8941-A29F-C838D661D5EE}" type="presParOf" srcId="{B01B99D1-F42F-9B49-95FA-A91DD90B7346}" destId="{DFAE14B6-0D1E-3C45-B81A-4E6E5EE8253D}" srcOrd="14" destOrd="0" presId="urn:microsoft.com/office/officeart/2005/8/layout/radial5"/>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E2AA96-ABEC-0642-AE08-208B61A538BD}">
      <dsp:nvSpPr>
        <dsp:cNvPr id="0" name=""/>
        <dsp:cNvSpPr/>
      </dsp:nvSpPr>
      <dsp:spPr>
        <a:xfrm>
          <a:off x="2757491" y="1692176"/>
          <a:ext cx="1299306" cy="1299306"/>
        </a:xfrm>
        <a:prstGeom prst="ellipse">
          <a:avLst/>
        </a:prstGeom>
        <a:solidFill>
          <a:srgbClr val="7A196F"/>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en-US" sz="1400" kern="1200" dirty="0" smtClean="0"/>
            <a:t>Blockchain</a:t>
          </a:r>
          <a:endParaRPr lang="en-US" sz="1200" kern="1200" dirty="0"/>
        </a:p>
      </dsp:txBody>
      <dsp:txXfrm>
        <a:off x="2947770" y="1882455"/>
        <a:ext cx="918748" cy="918748"/>
      </dsp:txXfrm>
    </dsp:sp>
    <dsp:sp modelId="{4D9A4826-0CFF-FA45-BCD1-7D5796FEFD66}">
      <dsp:nvSpPr>
        <dsp:cNvPr id="0" name=""/>
        <dsp:cNvSpPr/>
      </dsp:nvSpPr>
      <dsp:spPr>
        <a:xfrm rot="16200000">
          <a:off x="3269673" y="1219696"/>
          <a:ext cx="274942" cy="441764"/>
        </a:xfrm>
        <a:prstGeom prst="rightArrow">
          <a:avLst>
            <a:gd name="adj1" fmla="val 60000"/>
            <a:gd name="adj2" fmla="val 50000"/>
          </a:avLst>
        </a:prstGeom>
        <a:solidFill>
          <a:schemeClr val="bg1">
            <a:lumMod val="6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800100">
            <a:lnSpc>
              <a:spcPct val="90000"/>
            </a:lnSpc>
            <a:spcBef>
              <a:spcPct val="0"/>
            </a:spcBef>
            <a:spcAft>
              <a:spcPct val="35000"/>
            </a:spcAft>
          </a:pPr>
          <a:endParaRPr lang="en-US" sz="1800" kern="1200"/>
        </a:p>
      </dsp:txBody>
      <dsp:txXfrm>
        <a:off x="3310915" y="1349291"/>
        <a:ext cx="192459" cy="265058"/>
      </dsp:txXfrm>
    </dsp:sp>
    <dsp:sp modelId="{4562BB48-C95E-A44C-8F5C-E686B491AD99}">
      <dsp:nvSpPr>
        <dsp:cNvPr id="0" name=""/>
        <dsp:cNvSpPr/>
      </dsp:nvSpPr>
      <dsp:spPr>
        <a:xfrm>
          <a:off x="2822456" y="4041"/>
          <a:ext cx="1169375" cy="1169375"/>
        </a:xfrm>
        <a:prstGeom prst="ellipse">
          <a:avLst/>
        </a:prstGeom>
        <a:solidFill>
          <a:srgbClr val="7A196F"/>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en-US" sz="1200" kern="1200" dirty="0" smtClean="0"/>
            <a:t>Energy &amp; Resources</a:t>
          </a:r>
          <a:endParaRPr lang="en-US" sz="1200" kern="1200" dirty="0"/>
        </a:p>
      </dsp:txBody>
      <dsp:txXfrm>
        <a:off x="2993707" y="175292"/>
        <a:ext cx="826873" cy="826873"/>
      </dsp:txXfrm>
    </dsp:sp>
    <dsp:sp modelId="{C1478B54-3CF5-3C46-A90C-033F1D854DEB}">
      <dsp:nvSpPr>
        <dsp:cNvPr id="0" name=""/>
        <dsp:cNvSpPr/>
      </dsp:nvSpPr>
      <dsp:spPr>
        <a:xfrm rot="19285714">
          <a:off x="3974300" y="1559026"/>
          <a:ext cx="274942" cy="441764"/>
        </a:xfrm>
        <a:prstGeom prst="rightArrow">
          <a:avLst>
            <a:gd name="adj1" fmla="val 60000"/>
            <a:gd name="adj2" fmla="val 50000"/>
          </a:avLst>
        </a:prstGeom>
        <a:solidFill>
          <a:schemeClr val="bg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800100">
            <a:lnSpc>
              <a:spcPct val="90000"/>
            </a:lnSpc>
            <a:spcBef>
              <a:spcPct val="0"/>
            </a:spcBef>
            <a:spcAft>
              <a:spcPct val="35000"/>
            </a:spcAft>
          </a:pPr>
          <a:endParaRPr lang="en-US" sz="1800" kern="1200"/>
        </a:p>
      </dsp:txBody>
      <dsp:txXfrm>
        <a:off x="3983298" y="1673093"/>
        <a:ext cx="192459" cy="265058"/>
      </dsp:txXfrm>
    </dsp:sp>
    <dsp:sp modelId="{4FAB0881-BE44-DC40-9A33-4C97B4AE54BE}">
      <dsp:nvSpPr>
        <dsp:cNvPr id="0" name=""/>
        <dsp:cNvSpPr/>
      </dsp:nvSpPr>
      <dsp:spPr>
        <a:xfrm>
          <a:off x="4193085" y="664101"/>
          <a:ext cx="1169375" cy="1169375"/>
        </a:xfrm>
        <a:prstGeom prst="ellipse">
          <a:avLst/>
        </a:prstGeom>
        <a:solidFill>
          <a:srgbClr val="7A196F"/>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430" tIns="11430" rIns="11430" bIns="11430" numCol="1" spcCol="1270" anchor="t" anchorCtr="0">
          <a:noAutofit/>
        </a:bodyPr>
        <a:lstStyle/>
        <a:p>
          <a:pPr lvl="0" algn="ctr" defTabSz="400050">
            <a:lnSpc>
              <a:spcPct val="90000"/>
            </a:lnSpc>
            <a:spcBef>
              <a:spcPct val="0"/>
            </a:spcBef>
            <a:spcAft>
              <a:spcPct val="35000"/>
            </a:spcAft>
          </a:pPr>
          <a:endParaRPr lang="en-US" sz="900" kern="1200" dirty="0" smtClean="0"/>
        </a:p>
        <a:p>
          <a:pPr lvl="0" algn="ctr" defTabSz="400050">
            <a:lnSpc>
              <a:spcPct val="90000"/>
            </a:lnSpc>
            <a:spcBef>
              <a:spcPct val="0"/>
            </a:spcBef>
            <a:spcAft>
              <a:spcPct val="35000"/>
            </a:spcAft>
          </a:pPr>
          <a:r>
            <a:rPr lang="en-US" sz="1200" kern="1200" dirty="0" smtClean="0"/>
            <a:t>Financial Services</a:t>
          </a:r>
          <a:endParaRPr lang="en-US" sz="1200" kern="1200" dirty="0"/>
        </a:p>
      </dsp:txBody>
      <dsp:txXfrm>
        <a:off x="4364336" y="835352"/>
        <a:ext cx="826873" cy="826873"/>
      </dsp:txXfrm>
    </dsp:sp>
    <dsp:sp modelId="{EB19D24A-F916-1F41-8CCB-D15DF65076DB}">
      <dsp:nvSpPr>
        <dsp:cNvPr id="0" name=""/>
        <dsp:cNvSpPr/>
      </dsp:nvSpPr>
      <dsp:spPr>
        <a:xfrm rot="771429">
          <a:off x="4148328" y="2321495"/>
          <a:ext cx="274942" cy="441764"/>
        </a:xfrm>
        <a:prstGeom prst="rightArrow">
          <a:avLst>
            <a:gd name="adj1" fmla="val 60000"/>
            <a:gd name="adj2" fmla="val 50000"/>
          </a:avLst>
        </a:prstGeom>
        <a:solidFill>
          <a:schemeClr val="bg1">
            <a:lumMod val="6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800100">
            <a:lnSpc>
              <a:spcPct val="90000"/>
            </a:lnSpc>
            <a:spcBef>
              <a:spcPct val="0"/>
            </a:spcBef>
            <a:spcAft>
              <a:spcPct val="35000"/>
            </a:spcAft>
          </a:pPr>
          <a:endParaRPr lang="en-US" sz="1800" kern="1200"/>
        </a:p>
      </dsp:txBody>
      <dsp:txXfrm>
        <a:off x="4149362" y="2400671"/>
        <a:ext cx="192459" cy="265058"/>
      </dsp:txXfrm>
    </dsp:sp>
    <dsp:sp modelId="{2FF3A1FC-0CE5-8649-B8CA-9C121830A9BF}">
      <dsp:nvSpPr>
        <dsp:cNvPr id="0" name=""/>
        <dsp:cNvSpPr/>
      </dsp:nvSpPr>
      <dsp:spPr>
        <a:xfrm>
          <a:off x="4531603" y="2147243"/>
          <a:ext cx="1169375" cy="1169375"/>
        </a:xfrm>
        <a:prstGeom prst="ellipse">
          <a:avLst/>
        </a:prstGeom>
        <a:solidFill>
          <a:srgbClr val="7A196F"/>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en-US" sz="1200" kern="1200" dirty="0" smtClean="0"/>
            <a:t>Healthcare</a:t>
          </a:r>
          <a:endParaRPr lang="en-US" sz="1200" kern="1200" dirty="0"/>
        </a:p>
      </dsp:txBody>
      <dsp:txXfrm>
        <a:off x="4702854" y="2318494"/>
        <a:ext cx="826873" cy="826873"/>
      </dsp:txXfrm>
    </dsp:sp>
    <dsp:sp modelId="{2676E8B0-FD4D-B34A-8C77-CB382ACB0A36}">
      <dsp:nvSpPr>
        <dsp:cNvPr id="0" name=""/>
        <dsp:cNvSpPr/>
      </dsp:nvSpPr>
      <dsp:spPr>
        <a:xfrm rot="3857143">
          <a:off x="3660711" y="2932947"/>
          <a:ext cx="274942" cy="441764"/>
        </a:xfrm>
        <a:prstGeom prst="rightArrow">
          <a:avLst>
            <a:gd name="adj1" fmla="val 60000"/>
            <a:gd name="adj2" fmla="val 50000"/>
          </a:avLst>
        </a:prstGeom>
        <a:solidFill>
          <a:schemeClr val="bg1">
            <a:lumMod val="6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800100">
            <a:lnSpc>
              <a:spcPct val="90000"/>
            </a:lnSpc>
            <a:spcBef>
              <a:spcPct val="0"/>
            </a:spcBef>
            <a:spcAft>
              <a:spcPct val="35000"/>
            </a:spcAft>
          </a:pPr>
          <a:endParaRPr lang="en-US" sz="1800" kern="1200"/>
        </a:p>
      </dsp:txBody>
      <dsp:txXfrm>
        <a:off x="3684058" y="2984143"/>
        <a:ext cx="192459" cy="265058"/>
      </dsp:txXfrm>
    </dsp:sp>
    <dsp:sp modelId="{435E7028-C15D-2C44-B290-1A2709665B83}">
      <dsp:nvSpPr>
        <dsp:cNvPr id="0" name=""/>
        <dsp:cNvSpPr/>
      </dsp:nvSpPr>
      <dsp:spPr>
        <a:xfrm>
          <a:off x="3583098" y="3336631"/>
          <a:ext cx="1169375" cy="1169375"/>
        </a:xfrm>
        <a:prstGeom prst="ellipse">
          <a:avLst/>
        </a:prstGeom>
        <a:solidFill>
          <a:srgbClr val="7A196F"/>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en-US" sz="1200" kern="1200" dirty="0" smtClean="0"/>
            <a:t>Manufac- turing</a:t>
          </a:r>
          <a:endParaRPr lang="en-US" sz="1200" kern="1200" dirty="0"/>
        </a:p>
      </dsp:txBody>
      <dsp:txXfrm>
        <a:off x="3754349" y="3507882"/>
        <a:ext cx="826873" cy="826873"/>
      </dsp:txXfrm>
    </dsp:sp>
    <dsp:sp modelId="{6D3F57FF-6755-A043-8B34-3F18EC06973E}">
      <dsp:nvSpPr>
        <dsp:cNvPr id="0" name=""/>
        <dsp:cNvSpPr/>
      </dsp:nvSpPr>
      <dsp:spPr>
        <a:xfrm rot="6942857">
          <a:off x="2878634" y="2932947"/>
          <a:ext cx="274942" cy="441764"/>
        </a:xfrm>
        <a:prstGeom prst="rightArrow">
          <a:avLst>
            <a:gd name="adj1" fmla="val 60000"/>
            <a:gd name="adj2" fmla="val 50000"/>
          </a:avLst>
        </a:prstGeom>
        <a:solidFill>
          <a:schemeClr val="bg1">
            <a:lumMod val="6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800100">
            <a:lnSpc>
              <a:spcPct val="90000"/>
            </a:lnSpc>
            <a:spcBef>
              <a:spcPct val="0"/>
            </a:spcBef>
            <a:spcAft>
              <a:spcPct val="35000"/>
            </a:spcAft>
          </a:pPr>
          <a:endParaRPr lang="en-US" sz="1800" kern="1200"/>
        </a:p>
      </dsp:txBody>
      <dsp:txXfrm rot="10800000">
        <a:off x="2937770" y="2984143"/>
        <a:ext cx="192459" cy="265058"/>
      </dsp:txXfrm>
    </dsp:sp>
    <dsp:sp modelId="{7C058B6C-2214-AF4F-804B-5B1D7D6E916C}">
      <dsp:nvSpPr>
        <dsp:cNvPr id="0" name=""/>
        <dsp:cNvSpPr/>
      </dsp:nvSpPr>
      <dsp:spPr>
        <a:xfrm>
          <a:off x="2061814" y="3336631"/>
          <a:ext cx="1169375" cy="1169375"/>
        </a:xfrm>
        <a:prstGeom prst="ellipse">
          <a:avLst/>
        </a:prstGeom>
        <a:solidFill>
          <a:srgbClr val="7A196F"/>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en-US" sz="1200" kern="1200" dirty="0" err="1" smtClean="0"/>
            <a:t>Govt</a:t>
          </a:r>
          <a:endParaRPr lang="en-US" sz="1200" kern="1200" dirty="0"/>
        </a:p>
      </dsp:txBody>
      <dsp:txXfrm>
        <a:off x="2233065" y="3507882"/>
        <a:ext cx="826873" cy="826873"/>
      </dsp:txXfrm>
    </dsp:sp>
    <dsp:sp modelId="{B972DF1F-C37F-0F48-9E48-4018A291184A}">
      <dsp:nvSpPr>
        <dsp:cNvPr id="0" name=""/>
        <dsp:cNvSpPr/>
      </dsp:nvSpPr>
      <dsp:spPr>
        <a:xfrm rot="10029250">
          <a:off x="2373437" y="2323885"/>
          <a:ext cx="287541" cy="441764"/>
        </a:xfrm>
        <a:prstGeom prst="rightArrow">
          <a:avLst>
            <a:gd name="adj1" fmla="val 60000"/>
            <a:gd name="adj2" fmla="val 50000"/>
          </a:avLst>
        </a:prstGeom>
        <a:solidFill>
          <a:schemeClr val="bg1">
            <a:lumMod val="6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800100">
            <a:lnSpc>
              <a:spcPct val="90000"/>
            </a:lnSpc>
            <a:spcBef>
              <a:spcPct val="0"/>
            </a:spcBef>
            <a:spcAft>
              <a:spcPct val="35000"/>
            </a:spcAft>
          </a:pPr>
          <a:endParaRPr lang="en-US" sz="1800" kern="1200"/>
        </a:p>
      </dsp:txBody>
      <dsp:txXfrm rot="10800000">
        <a:off x="2458620" y="2402649"/>
        <a:ext cx="201279" cy="265058"/>
      </dsp:txXfrm>
    </dsp:sp>
    <dsp:sp modelId="{93DD91DC-54C2-7240-A343-5D1A64600F70}">
      <dsp:nvSpPr>
        <dsp:cNvPr id="0" name=""/>
        <dsp:cNvSpPr/>
      </dsp:nvSpPr>
      <dsp:spPr>
        <a:xfrm>
          <a:off x="1090055" y="2152191"/>
          <a:ext cx="1169375" cy="1169375"/>
        </a:xfrm>
        <a:prstGeom prst="ellipse">
          <a:avLst/>
        </a:prstGeom>
        <a:solidFill>
          <a:srgbClr val="7A196F"/>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en-US" sz="1200" kern="1200" dirty="0" smtClean="0"/>
            <a:t>Real Estate</a:t>
          </a:r>
          <a:endParaRPr lang="en-US" sz="1200" kern="1200" dirty="0"/>
        </a:p>
      </dsp:txBody>
      <dsp:txXfrm>
        <a:off x="1261306" y="2323442"/>
        <a:ext cx="826873" cy="826873"/>
      </dsp:txXfrm>
    </dsp:sp>
    <dsp:sp modelId="{5A0E6A9E-9FA7-8946-AEF6-AA3CB276F4D6}">
      <dsp:nvSpPr>
        <dsp:cNvPr id="0" name=""/>
        <dsp:cNvSpPr/>
      </dsp:nvSpPr>
      <dsp:spPr>
        <a:xfrm rot="13114286">
          <a:off x="2565046" y="1559026"/>
          <a:ext cx="274942" cy="441764"/>
        </a:xfrm>
        <a:prstGeom prst="rightArrow">
          <a:avLst>
            <a:gd name="adj1" fmla="val 60000"/>
            <a:gd name="adj2" fmla="val 50000"/>
          </a:avLst>
        </a:prstGeom>
        <a:solidFill>
          <a:schemeClr val="bg1">
            <a:lumMod val="6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800100">
            <a:lnSpc>
              <a:spcPct val="90000"/>
            </a:lnSpc>
            <a:spcBef>
              <a:spcPct val="0"/>
            </a:spcBef>
            <a:spcAft>
              <a:spcPct val="35000"/>
            </a:spcAft>
          </a:pPr>
          <a:endParaRPr lang="en-US" sz="1800" kern="1200"/>
        </a:p>
      </dsp:txBody>
      <dsp:txXfrm rot="10800000">
        <a:off x="2638531" y="1673093"/>
        <a:ext cx="192459" cy="265058"/>
      </dsp:txXfrm>
    </dsp:sp>
    <dsp:sp modelId="{DFAE14B6-0D1E-3C45-B81A-4E6E5EE8253D}">
      <dsp:nvSpPr>
        <dsp:cNvPr id="0" name=""/>
        <dsp:cNvSpPr/>
      </dsp:nvSpPr>
      <dsp:spPr>
        <a:xfrm>
          <a:off x="1451827" y="664101"/>
          <a:ext cx="1169375" cy="1169375"/>
        </a:xfrm>
        <a:prstGeom prst="ellipse">
          <a:avLst/>
        </a:prstGeom>
        <a:solidFill>
          <a:srgbClr val="7A196F"/>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en-US" sz="1200" kern="1200" dirty="0" smtClean="0"/>
            <a:t>Travel</a:t>
          </a:r>
          <a:endParaRPr lang="en-US" sz="1200" kern="1200" dirty="0"/>
        </a:p>
      </dsp:txBody>
      <dsp:txXfrm>
        <a:off x="1623078" y="835352"/>
        <a:ext cx="826873" cy="826873"/>
      </dsp:txXfrm>
    </dsp:sp>
  </dsp:spTree>
</dsp:drawing>
</file>

<file path=ppt/diagrams/layout1.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DACE5C9-C5C5-4254-8EB9-88D0552FFB10}" type="datetimeFigureOut">
              <a:rPr lang="en-IN" smtClean="0"/>
              <a:t>30/06/18</a:t>
            </a:fld>
            <a:endParaRPr lang="en-IN"/>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C85DA10-7EED-47F3-926A-B83159288207}" type="slidenum">
              <a:rPr lang="en-IN" smtClean="0"/>
              <a:t>‹#›</a:t>
            </a:fld>
            <a:endParaRPr lang="en-IN"/>
          </a:p>
        </p:txBody>
      </p:sp>
    </p:spTree>
    <p:extLst>
      <p:ext uri="{BB962C8B-B14F-4D97-AF65-F5344CB8AC3E}">
        <p14:creationId xmlns:p14="http://schemas.microsoft.com/office/powerpoint/2010/main" val="11109407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a:defRPr/>
            </a:pPr>
            <a:r>
              <a:rPr lang="en-US" dirty="0" smtClean="0"/>
              <a:t>Why are we talking about </a:t>
            </a:r>
            <a:r>
              <a:rPr lang="en-US" dirty="0" err="1" smtClean="0"/>
              <a:t>blockchain</a:t>
            </a:r>
            <a:r>
              <a:rPr lang="en-US" dirty="0" smtClean="0"/>
              <a:t>?:</a:t>
            </a:r>
          </a:p>
          <a:p>
            <a:pPr eaLnBrk="1">
              <a:defRPr/>
            </a:pPr>
            <a:r>
              <a:rPr lang="en-US" dirty="0" smtClean="0"/>
              <a:t>In todays world there is noting you could be certain about.</a:t>
            </a:r>
          </a:p>
          <a:p>
            <a:pPr eaLnBrk="1">
              <a:defRPr/>
            </a:pPr>
            <a:r>
              <a:rPr lang="en-US" dirty="0" smtClean="0"/>
              <a:t>If you meet someone online how do you know they're who they say they are?</a:t>
            </a:r>
          </a:p>
          <a:p>
            <a:pPr eaLnBrk="1">
              <a:defRPr/>
            </a:pPr>
            <a:r>
              <a:rPr lang="en-US" dirty="0" smtClean="0"/>
              <a:t>When you buy something that's labeled fair trade what makes you so certain of its origin?</a:t>
            </a:r>
          </a:p>
          <a:p>
            <a:pPr eaLnBrk="1">
              <a:defRPr/>
            </a:pPr>
            <a:endParaRPr lang="en-US" dirty="0" smtClean="0"/>
          </a:p>
          <a:p>
            <a:pPr eaLnBrk="1">
              <a:defRPr/>
            </a:pPr>
            <a:r>
              <a:rPr lang="en-US" dirty="0" smtClean="0"/>
              <a:t>To be sure really sure about any of those questions you need a system where records could be stored, facts can be verified by anyone, and security is guaranteed. That way no one could cheat the system by editing records because everyone using the system would be watching. Systems like this are on the horizon and the software that powers them it's called a </a:t>
            </a:r>
            <a:r>
              <a:rPr lang="en-US" dirty="0" err="1" smtClean="0"/>
              <a:t>blockchain</a:t>
            </a:r>
            <a:r>
              <a:rPr lang="en-US" dirty="0" smtClean="0"/>
              <a:t>. </a:t>
            </a:r>
          </a:p>
          <a:p>
            <a:pPr eaLnBrk="1">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5C85DA10-7EED-47F3-926A-B83159288207}" type="slidenum">
              <a:rPr lang="en-IN" smtClean="0"/>
              <a:t>1</a:t>
            </a:fld>
            <a:endParaRPr lang="en-IN"/>
          </a:p>
        </p:txBody>
      </p:sp>
    </p:spTree>
    <p:extLst>
      <p:ext uri="{BB962C8B-B14F-4D97-AF65-F5344CB8AC3E}">
        <p14:creationId xmlns:p14="http://schemas.microsoft.com/office/powerpoint/2010/main" val="8597763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p>
            <a:fld id="{2977976C-9D0E-4D34-A711-6565491B4933}" type="slidenum">
              <a:rPr lang="en-US"/>
              <a:pPr/>
              <a:t>26</a:t>
            </a:fld>
            <a:endParaRPr lang="en-US" dirty="0"/>
          </a:p>
        </p:txBody>
      </p:sp>
      <p:sp>
        <p:nvSpPr>
          <p:cNvPr id="30723" name="Rectangle 2"/>
          <p:cNvSpPr>
            <a:spLocks noGrp="1" noRot="1" noChangeAspect="1" noChangeArrowheads="1" noTextEdit="1"/>
          </p:cNvSpPr>
          <p:nvPr>
            <p:ph type="sldImg"/>
          </p:nvPr>
        </p:nvSpPr>
        <p:spPr>
          <a:xfrm>
            <a:off x="381000" y="685800"/>
            <a:ext cx="6096000" cy="3429000"/>
          </a:xfrm>
          <a:ln/>
        </p:spPr>
      </p:sp>
      <p:sp>
        <p:nvSpPr>
          <p:cNvPr id="30724" name="Rectangle 3"/>
          <p:cNvSpPr>
            <a:spLocks noGrp="1" noChangeArrowheads="1"/>
          </p:cNvSpPr>
          <p:nvPr>
            <p:ph type="body" idx="1"/>
          </p:nvPr>
        </p:nvSpPr>
        <p:spPr>
          <a:noFill/>
          <a:ln/>
        </p:spPr>
        <p:txBody>
          <a:bodyPr/>
          <a:lstStyle/>
          <a:p>
            <a:pPr eaLnBrk="1" hangingPunct="1"/>
            <a:endParaRPr lang="en-US" dirty="0"/>
          </a:p>
        </p:txBody>
      </p:sp>
    </p:spTree>
    <p:extLst>
      <p:ext uri="{BB962C8B-B14F-4D97-AF65-F5344CB8AC3E}">
        <p14:creationId xmlns:p14="http://schemas.microsoft.com/office/powerpoint/2010/main" val="5573808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baseline="0" dirty="0" err="1" smtClean="0"/>
              <a:t>Now,We</a:t>
            </a:r>
            <a:r>
              <a:rPr lang="en-IN" baseline="0" dirty="0" smtClean="0"/>
              <a:t> will compare Ethereum and </a:t>
            </a:r>
            <a:r>
              <a:rPr lang="en-IN" baseline="0" dirty="0" err="1" smtClean="0"/>
              <a:t>hyperledger</a:t>
            </a:r>
            <a:r>
              <a:rPr lang="en-IN" baseline="0" dirty="0" smtClean="0"/>
              <a:t> which are most promising platforms for building </a:t>
            </a:r>
            <a:r>
              <a:rPr lang="en-IN" baseline="0" dirty="0" err="1" smtClean="0"/>
              <a:t>dapps</a:t>
            </a:r>
            <a:r>
              <a:rPr lang="en-IN" baseline="0" dirty="0" smtClean="0"/>
              <a:t> now a days.</a:t>
            </a:r>
          </a:p>
          <a:p>
            <a:endParaRPr lang="en-IN" dirty="0" smtClean="0"/>
          </a:p>
          <a:p>
            <a:r>
              <a:rPr lang="en-IN" dirty="0" smtClean="0"/>
              <a:t>It</a:t>
            </a:r>
            <a:r>
              <a:rPr lang="en-IN" baseline="0" dirty="0" smtClean="0"/>
              <a:t> is always great to compare things to make blurred lines clear. </a:t>
            </a:r>
          </a:p>
          <a:p>
            <a:r>
              <a:rPr lang="en-IN" baseline="0" dirty="0" smtClean="0"/>
              <a:t>We will compare them on the basis of some parameters like </a:t>
            </a:r>
            <a:r>
              <a:rPr lang="en-IN" baseline="0" dirty="0" err="1" smtClean="0"/>
              <a:t>network,cryptocurrency</a:t>
            </a:r>
            <a:r>
              <a:rPr lang="en-IN" baseline="0" dirty="0" smtClean="0"/>
              <a:t> ,consensus etc.</a:t>
            </a:r>
          </a:p>
          <a:p>
            <a:endParaRPr lang="en-IN" baseline="0" dirty="0" smtClean="0"/>
          </a:p>
          <a:p>
            <a:r>
              <a:rPr lang="en-IN" baseline="0" dirty="0" smtClean="0"/>
              <a:t>Before  going further to compare them ,let me tell you a little bit about both these platforms.</a:t>
            </a:r>
          </a:p>
          <a:p>
            <a:endParaRPr lang="en-IN" baseline="0" dirty="0" smtClean="0"/>
          </a:p>
          <a:p>
            <a:r>
              <a:rPr lang="en-IN" baseline="0" dirty="0" smtClean="0"/>
              <a:t>So to begin with </a:t>
            </a:r>
            <a:r>
              <a:rPr lang="en-IN" baseline="0" dirty="0" err="1" smtClean="0"/>
              <a:t>ethereum</a:t>
            </a:r>
            <a:r>
              <a:rPr lang="en-IN" baseline="0" dirty="0" smtClean="0"/>
              <a:t>, </a:t>
            </a:r>
          </a:p>
          <a:p>
            <a:r>
              <a:rPr lang="en-IN" baseline="0" dirty="0" smtClean="0"/>
              <a:t>Ethereum is a decentralised platform to write </a:t>
            </a:r>
            <a:r>
              <a:rPr lang="en-IN" baseline="0" dirty="0" err="1" smtClean="0"/>
              <a:t>bussiness</a:t>
            </a:r>
            <a:r>
              <a:rPr lang="en-IN" baseline="0" dirty="0" smtClean="0"/>
              <a:t> logic on the </a:t>
            </a:r>
            <a:r>
              <a:rPr lang="en-IN" baseline="0" dirty="0" err="1" smtClean="0"/>
              <a:t>blockchain</a:t>
            </a:r>
            <a:r>
              <a:rPr lang="en-IN" baseline="0" dirty="0" smtClean="0"/>
              <a:t> in the form of smart contracts.</a:t>
            </a:r>
          </a:p>
          <a:p>
            <a:r>
              <a:rPr lang="en-IN" baseline="0" dirty="0" smtClean="0"/>
              <a:t>These contracts are executed on a decentralised computer known as </a:t>
            </a:r>
            <a:r>
              <a:rPr lang="en-IN" baseline="0" dirty="0" err="1" smtClean="0"/>
              <a:t>ethereum</a:t>
            </a:r>
            <a:r>
              <a:rPr lang="en-IN" baseline="0" dirty="0" smtClean="0"/>
              <a:t> virtual machine which lies at the core of </a:t>
            </a:r>
            <a:r>
              <a:rPr lang="en-IN" baseline="0" dirty="0" err="1" smtClean="0"/>
              <a:t>ethereum</a:t>
            </a:r>
            <a:r>
              <a:rPr lang="en-IN" baseline="0" dirty="0" smtClean="0"/>
              <a:t> architecture.</a:t>
            </a:r>
          </a:p>
          <a:p>
            <a:endParaRPr lang="en-IN" baseline="0" dirty="0" smtClean="0"/>
          </a:p>
          <a:p>
            <a:r>
              <a:rPr lang="en-IN" baseline="0" dirty="0" smtClean="0"/>
              <a:t>Where as </a:t>
            </a:r>
            <a:r>
              <a:rPr lang="en-IN" baseline="0" dirty="0" err="1" smtClean="0"/>
              <a:t>hyperledger</a:t>
            </a:r>
            <a:r>
              <a:rPr lang="en-IN" baseline="0" dirty="0" smtClean="0"/>
              <a:t> is an </a:t>
            </a:r>
            <a:r>
              <a:rPr lang="en-IN" baseline="0" dirty="0" err="1" smtClean="0"/>
              <a:t>opensource</a:t>
            </a:r>
            <a:r>
              <a:rPr lang="en-IN" baseline="0" dirty="0" smtClean="0"/>
              <a:t> project under </a:t>
            </a:r>
            <a:r>
              <a:rPr lang="en-IN" baseline="0" dirty="0" err="1" smtClean="0"/>
              <a:t>linux</a:t>
            </a:r>
            <a:r>
              <a:rPr lang="en-IN" baseline="0" dirty="0" smtClean="0"/>
              <a:t> </a:t>
            </a:r>
            <a:r>
              <a:rPr lang="en-IN" baseline="0" dirty="0" err="1" smtClean="0"/>
              <a:t>foundation.Hyperledger</a:t>
            </a:r>
            <a:r>
              <a:rPr lang="en-IN" baseline="0" dirty="0" smtClean="0"/>
              <a:t> has various projects under its license like </a:t>
            </a:r>
            <a:r>
              <a:rPr lang="en-IN" baseline="0" dirty="0" err="1" smtClean="0"/>
              <a:t>fabric,burrow,iroha,indy</a:t>
            </a:r>
            <a:r>
              <a:rPr lang="en-IN" baseline="0" dirty="0" smtClean="0"/>
              <a:t>.</a:t>
            </a:r>
          </a:p>
          <a:p>
            <a:r>
              <a:rPr lang="en-IN" baseline="0" dirty="0" smtClean="0"/>
              <a:t>All these solutions enable developers to built </a:t>
            </a:r>
            <a:r>
              <a:rPr lang="en-IN" baseline="0" dirty="0" err="1" smtClean="0"/>
              <a:t>blockchain</a:t>
            </a:r>
            <a:r>
              <a:rPr lang="en-IN" baseline="0" dirty="0" smtClean="0"/>
              <a:t> solutions for industrial and </a:t>
            </a:r>
            <a:r>
              <a:rPr lang="en-IN" baseline="0" dirty="0" err="1" smtClean="0"/>
              <a:t>bussiness</a:t>
            </a:r>
            <a:r>
              <a:rPr lang="en-IN" baseline="0" dirty="0" smtClean="0"/>
              <a:t> related problem.</a:t>
            </a:r>
          </a:p>
          <a:p>
            <a:endParaRPr lang="en-IN" baseline="0" dirty="0" smtClean="0"/>
          </a:p>
          <a:p>
            <a:r>
              <a:rPr lang="en-IN" baseline="0" dirty="0" smtClean="0"/>
              <a:t>Now lets begin comparing them in next slide.</a:t>
            </a:r>
          </a:p>
          <a:p>
            <a:endParaRPr lang="en-IN" baseline="0" dirty="0" smtClean="0"/>
          </a:p>
          <a:p>
            <a:endParaRPr lang="en-IN" dirty="0"/>
          </a:p>
        </p:txBody>
      </p:sp>
      <p:sp>
        <p:nvSpPr>
          <p:cNvPr id="4" name="Slide Number Placeholder 3"/>
          <p:cNvSpPr>
            <a:spLocks noGrp="1"/>
          </p:cNvSpPr>
          <p:nvPr>
            <p:ph type="sldNum" sz="quarter" idx="10"/>
          </p:nvPr>
        </p:nvSpPr>
        <p:spPr/>
        <p:txBody>
          <a:bodyPr/>
          <a:lstStyle/>
          <a:p>
            <a:fld id="{5C85DA10-7EED-47F3-926A-B83159288207}" type="slidenum">
              <a:rPr lang="en-IN" smtClean="0"/>
              <a:t>27</a:t>
            </a:fld>
            <a:endParaRPr lang="en-IN"/>
          </a:p>
        </p:txBody>
      </p:sp>
    </p:spTree>
    <p:extLst>
      <p:ext uri="{BB962C8B-B14F-4D97-AF65-F5344CB8AC3E}">
        <p14:creationId xmlns:p14="http://schemas.microsoft.com/office/powerpoint/2010/main" val="26871566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Before moving</a:t>
            </a:r>
            <a:r>
              <a:rPr lang="en-IN" baseline="0" dirty="0" smtClean="0"/>
              <a:t> to hands on session on </a:t>
            </a:r>
            <a:r>
              <a:rPr lang="en-IN" baseline="0" dirty="0" err="1" smtClean="0"/>
              <a:t>ethereum</a:t>
            </a:r>
            <a:r>
              <a:rPr lang="en-IN" baseline="0" dirty="0" smtClean="0"/>
              <a:t> ,we need to get the clear understanding of these </a:t>
            </a:r>
            <a:r>
              <a:rPr lang="en-IN" baseline="0" dirty="0" err="1" smtClean="0"/>
              <a:t>terms.These</a:t>
            </a:r>
            <a:r>
              <a:rPr lang="en-IN" baseline="0" dirty="0" smtClean="0"/>
              <a:t> terms will be used most often in </a:t>
            </a:r>
            <a:r>
              <a:rPr lang="en-IN" baseline="0" dirty="0" err="1" smtClean="0"/>
              <a:t>ethereum</a:t>
            </a:r>
            <a:r>
              <a:rPr lang="en-IN" baseline="0" dirty="0" smtClean="0"/>
              <a:t> development .So lets begin with:-</a:t>
            </a:r>
          </a:p>
          <a:p>
            <a:endParaRPr lang="en-IN" baseline="0" dirty="0" smtClean="0"/>
          </a:p>
          <a:p>
            <a:r>
              <a:rPr lang="en-IN" baseline="0" dirty="0" smtClean="0"/>
              <a:t>ETHER:-  </a:t>
            </a:r>
            <a:r>
              <a:rPr lang="en-IN" dirty="0" smtClean="0"/>
              <a:t>Ether is the underlying token powering the Ethereum </a:t>
            </a:r>
            <a:r>
              <a:rPr lang="en-IN" dirty="0" err="1" smtClean="0"/>
              <a:t>blockchain</a:t>
            </a:r>
            <a:r>
              <a:rPr lang="en-IN" dirty="0" smtClean="0"/>
              <a:t>, but it serves a slightly different purpose than bitcoin does to the Bitcoin </a:t>
            </a:r>
            <a:r>
              <a:rPr lang="en-IN" dirty="0" err="1" smtClean="0"/>
              <a:t>blockchain</a:t>
            </a:r>
            <a:r>
              <a:rPr lang="en-IN" dirty="0" smtClean="0"/>
              <a:t>. </a:t>
            </a:r>
          </a:p>
          <a:p>
            <a:endParaRPr lang="en-IN" dirty="0" smtClean="0"/>
          </a:p>
          <a:p>
            <a:r>
              <a:rPr lang="en-IN" dirty="0" smtClean="0"/>
              <a:t>              Although ether is traded on public markets and has displayed price appreciation similar to </a:t>
            </a:r>
            <a:r>
              <a:rPr lang="en-IN" dirty="0" err="1" smtClean="0"/>
              <a:t>bitcoin</a:t>
            </a:r>
            <a:r>
              <a:rPr lang="en-IN" dirty="0" smtClean="0"/>
              <a:t>, they are quite different by design. </a:t>
            </a:r>
          </a:p>
          <a:p>
            <a:endParaRPr lang="en-IN" dirty="0" smtClean="0"/>
          </a:p>
          <a:p>
            <a:r>
              <a:rPr lang="en-IN" dirty="0" smtClean="0"/>
              <a:t>              Ether is not intended to be a unit of currency on a peer-to-peer payment network; rather, it acts as the “fuel” or “gas” that powers the Ethereum network.</a:t>
            </a:r>
          </a:p>
          <a:p>
            <a:endParaRPr lang="en-IN" dirty="0" smtClean="0"/>
          </a:p>
          <a:p>
            <a:r>
              <a:rPr lang="en-IN" dirty="0" smtClean="0"/>
              <a:t>            It provides the incentive for nodes to validate blocks on the Ethereum </a:t>
            </a:r>
            <a:r>
              <a:rPr lang="en-IN" dirty="0" err="1" smtClean="0"/>
              <a:t>blockchain</a:t>
            </a:r>
            <a:r>
              <a:rPr lang="en-IN" dirty="0" smtClean="0"/>
              <a:t>, which contains the smart contract code. Every time a block is validated, 5 ethers are          created and awarded to the successful node.</a:t>
            </a:r>
          </a:p>
          <a:p>
            <a:endParaRPr lang="en-IN" dirty="0" smtClean="0"/>
          </a:p>
          <a:p>
            <a:endParaRPr lang="en-IN" dirty="0" smtClean="0"/>
          </a:p>
          <a:p>
            <a:r>
              <a:rPr lang="en-IN" b="1" dirty="0" smtClean="0"/>
              <a:t>GAS:- </a:t>
            </a:r>
            <a:r>
              <a:rPr lang="en-IN" dirty="0" smtClean="0"/>
              <a:t>For every executed operation there is a specified cost, expressed in a number of gas units. </a:t>
            </a:r>
          </a:p>
          <a:p>
            <a:r>
              <a:rPr lang="en-IN" dirty="0" smtClean="0"/>
              <a:t>         Every operation that a smart contract is able to take advantage of has an associated  gas value.</a:t>
            </a:r>
          </a:p>
          <a:p>
            <a:r>
              <a:rPr lang="en-IN" baseline="0" dirty="0" smtClean="0"/>
              <a:t> Purpose  of gas in </a:t>
            </a:r>
            <a:r>
              <a:rPr lang="en-IN" baseline="0" dirty="0" err="1" smtClean="0"/>
              <a:t>ethereum</a:t>
            </a:r>
            <a:r>
              <a:rPr lang="en-IN" baseline="0" dirty="0" smtClean="0"/>
              <a:t>?</a:t>
            </a:r>
          </a:p>
          <a:p>
            <a:r>
              <a:rPr lang="en-IN" baseline="0" dirty="0" smtClean="0"/>
              <a:t> The purpose of gas is to prevent execution of code that blocks network.</a:t>
            </a:r>
          </a:p>
          <a:p>
            <a:r>
              <a:rPr lang="en-IN" baseline="0" dirty="0" smtClean="0"/>
              <a:t>     </a:t>
            </a:r>
            <a:r>
              <a:rPr lang="en-IN" dirty="0" smtClean="0"/>
              <a:t>Ethereum implements an execution environment on the </a:t>
            </a:r>
            <a:r>
              <a:rPr lang="en-IN" dirty="0" err="1" smtClean="0"/>
              <a:t>blockchain</a:t>
            </a:r>
            <a:r>
              <a:rPr lang="en-IN" dirty="0" smtClean="0"/>
              <a:t> called the Ethereum Virtual Machine (EVM). </a:t>
            </a:r>
          </a:p>
          <a:p>
            <a:r>
              <a:rPr lang="en-IN" dirty="0" smtClean="0"/>
              <a:t>     Every node participating in the network runs the EVM as part of the block verification protocol.</a:t>
            </a:r>
          </a:p>
          <a:p>
            <a:r>
              <a:rPr lang="en-IN" dirty="0" smtClean="0"/>
              <a:t>    They go through the transactions listed in the block they are verifying and run the code as triggered by the transaction within the EVM.</a:t>
            </a:r>
          </a:p>
          <a:p>
            <a:r>
              <a:rPr lang="en-IN" dirty="0" smtClean="0"/>
              <a:t>    Each and every full node in the network does the same calculations and stores the same values. The fact that contract executions are redundantly replicated across nodes, naturally makes them expensive, which generally creates an incentive not to use the </a:t>
            </a:r>
            <a:r>
              <a:rPr lang="en-IN" dirty="0" err="1" smtClean="0"/>
              <a:t>blockchain</a:t>
            </a:r>
            <a:r>
              <a:rPr lang="en-IN" dirty="0" smtClean="0"/>
              <a:t> for computation that can be done </a:t>
            </a:r>
            <a:r>
              <a:rPr lang="en-IN" dirty="0" err="1" smtClean="0"/>
              <a:t>offchain</a:t>
            </a:r>
            <a:r>
              <a:rPr lang="en-IN" dirty="0" smtClean="0"/>
              <a:t>. </a:t>
            </a:r>
          </a:p>
          <a:p>
            <a:r>
              <a:rPr lang="en-IN" dirty="0" smtClean="0"/>
              <a:t>             </a:t>
            </a:r>
          </a:p>
          <a:p>
            <a:r>
              <a:rPr lang="en-IN" b="1" dirty="0" smtClean="0"/>
              <a:t>GAS PRICE AND LIMIT:-</a:t>
            </a:r>
            <a:r>
              <a:rPr lang="en-IN" b="1" baseline="0" dirty="0" smtClean="0"/>
              <a:t> </a:t>
            </a:r>
            <a:r>
              <a:rPr lang="en-IN" dirty="0" smtClean="0"/>
              <a:t>Every transaction is required to include a gas limit</a:t>
            </a:r>
            <a:r>
              <a:rPr lang="en-IN" baseline="0" dirty="0" smtClean="0"/>
              <a:t> </a:t>
            </a:r>
            <a:r>
              <a:rPr lang="en-IN" dirty="0" smtClean="0"/>
              <a:t>and a fee that it is willing to pay per gas. Miners have the choice of including the transaction and collecting the fee or not. In reality, today all transactions are picked up by miners eventually, but the amount of transaction fees that a user chooses to send affects how long it will take until the transaction is mined. </a:t>
            </a:r>
          </a:p>
          <a:p>
            <a:endParaRPr lang="en-IN" dirty="0" smtClean="0"/>
          </a:p>
          <a:p>
            <a:r>
              <a:rPr lang="en-IN" dirty="0" smtClean="0"/>
              <a:t>We</a:t>
            </a:r>
            <a:r>
              <a:rPr lang="en-IN" baseline="0" dirty="0" smtClean="0"/>
              <a:t> need to set a gas price before making the </a:t>
            </a:r>
            <a:r>
              <a:rPr lang="en-IN" baseline="0" dirty="0" err="1" smtClean="0"/>
              <a:t>transaction.Gas</a:t>
            </a:r>
            <a:r>
              <a:rPr lang="en-IN" baseline="0" dirty="0" smtClean="0"/>
              <a:t> price is the amount of ether the user is willing to pay per unit of gas used in </a:t>
            </a:r>
            <a:r>
              <a:rPr lang="en-IN" baseline="0" dirty="0" err="1" smtClean="0"/>
              <a:t>transaction.Higher</a:t>
            </a:r>
            <a:r>
              <a:rPr lang="en-IN" baseline="0" dirty="0" smtClean="0"/>
              <a:t> gas price increases the chances of transaction to be mined in less time.</a:t>
            </a:r>
          </a:p>
          <a:p>
            <a:endParaRPr lang="en-IN" baseline="0" dirty="0" smtClean="0"/>
          </a:p>
          <a:p>
            <a:r>
              <a:rPr lang="en-IN" baseline="0" dirty="0" smtClean="0"/>
              <a:t>Total transaction cost is the product of gas price and gas limit.</a:t>
            </a:r>
          </a:p>
          <a:p>
            <a:endParaRPr lang="en-IN" baseline="0" dirty="0" smtClean="0"/>
          </a:p>
          <a:p>
            <a:endParaRPr lang="en-IN" baseline="0" dirty="0" smtClean="0"/>
          </a:p>
          <a:p>
            <a:r>
              <a:rPr lang="en-IN" b="1" baseline="0" dirty="0" smtClean="0"/>
              <a:t>FAUCET:- </a:t>
            </a:r>
          </a:p>
          <a:p>
            <a:endParaRPr lang="en-IN" b="1" baseline="0" dirty="0" smtClean="0"/>
          </a:p>
          <a:p>
            <a:r>
              <a:rPr lang="en-IN" b="0" dirty="0" smtClean="0">
                <a:effectLst/>
              </a:rPr>
              <a:t>If you’d like to own some ether  but don’t have enough money to</a:t>
            </a:r>
            <a:r>
              <a:rPr lang="en-IN" b="0" baseline="0" dirty="0" smtClean="0">
                <a:effectLst/>
              </a:rPr>
              <a:t> purchase </a:t>
            </a:r>
            <a:r>
              <a:rPr lang="en-IN" b="0" dirty="0" smtClean="0">
                <a:effectLst/>
              </a:rPr>
              <a:t>any or buy a mining rig, then you can</a:t>
            </a:r>
            <a:r>
              <a:rPr lang="en-IN" b="0" baseline="0" dirty="0" smtClean="0">
                <a:effectLst/>
              </a:rPr>
              <a:t> </a:t>
            </a:r>
            <a:r>
              <a:rPr lang="en-IN" b="0" dirty="0" smtClean="0">
                <a:effectLst/>
              </a:rPr>
              <a:t> use</a:t>
            </a:r>
            <a:r>
              <a:rPr lang="en-IN" b="0" baseline="0" dirty="0" smtClean="0">
                <a:effectLst/>
              </a:rPr>
              <a:t> </a:t>
            </a:r>
            <a:r>
              <a:rPr lang="en-IN" b="0" dirty="0" smtClean="0">
                <a:effectLst/>
              </a:rPr>
              <a:t>Ethereum faucet.</a:t>
            </a:r>
          </a:p>
          <a:p>
            <a:r>
              <a:rPr lang="en-IN" b="0" dirty="0" smtClean="0">
                <a:effectLst/>
              </a:rPr>
              <a:t> Faucets reward users with free Ethereum for viewing ads and completing captchas. The sites then use some of the ad revenue that they receive to continue to fund the faucet with more Ethereum.</a:t>
            </a:r>
          </a:p>
          <a:p>
            <a:r>
              <a:rPr lang="en-IN" b="0" baseline="0" dirty="0" smtClean="0">
                <a:effectLst/>
              </a:rPr>
              <a:t>Most of these faucets are scams .So research well before going to any faucet </a:t>
            </a:r>
            <a:r>
              <a:rPr lang="en-IN" b="0" baseline="0" dirty="0" err="1" smtClean="0">
                <a:effectLst/>
              </a:rPr>
              <a:t>website.However</a:t>
            </a:r>
            <a:r>
              <a:rPr lang="en-IN" b="0" baseline="0" dirty="0" smtClean="0">
                <a:effectLst/>
              </a:rPr>
              <a:t> there is one another type of faucet which gives us test </a:t>
            </a:r>
            <a:r>
              <a:rPr lang="en-IN" b="0" baseline="0" dirty="0" err="1" smtClean="0">
                <a:effectLst/>
              </a:rPr>
              <a:t>ether.Test</a:t>
            </a:r>
            <a:r>
              <a:rPr lang="en-IN" b="0" baseline="0" dirty="0" smtClean="0">
                <a:effectLst/>
              </a:rPr>
              <a:t> ether is not worth of any actual value but it is used to test our smart contracts. For ex: </a:t>
            </a:r>
            <a:r>
              <a:rPr lang="en-IN" b="0" baseline="0" dirty="0" err="1" smtClean="0">
                <a:effectLst/>
              </a:rPr>
              <a:t>Rinkeby</a:t>
            </a:r>
            <a:r>
              <a:rPr lang="en-IN" b="0" baseline="0" dirty="0" smtClean="0">
                <a:effectLst/>
              </a:rPr>
              <a:t> test </a:t>
            </a:r>
            <a:r>
              <a:rPr lang="en-IN" b="0" baseline="0" dirty="0" err="1" smtClean="0">
                <a:effectLst/>
              </a:rPr>
              <a:t>faucet,Ropsten</a:t>
            </a:r>
            <a:r>
              <a:rPr lang="en-IN" b="0" baseline="0" dirty="0" smtClean="0">
                <a:effectLst/>
              </a:rPr>
              <a:t> test faucet.</a:t>
            </a:r>
          </a:p>
          <a:p>
            <a:endParaRPr lang="en-IN" baseline="0" dirty="0" smtClean="0"/>
          </a:p>
          <a:p>
            <a:endParaRPr lang="en-IN" baseline="0" dirty="0" smtClean="0"/>
          </a:p>
          <a:p>
            <a:r>
              <a:rPr lang="en-IN" b="1" baseline="0" dirty="0" smtClean="0"/>
              <a:t>ACCOUNTS:- </a:t>
            </a:r>
            <a:r>
              <a:rPr lang="en-IN" dirty="0" smtClean="0"/>
              <a:t>There are two types of accounts in Ethereum</a:t>
            </a:r>
          </a:p>
          <a:p>
            <a:r>
              <a:rPr lang="en-IN" dirty="0" smtClean="0"/>
              <a:t>Externally Owned Accounts</a:t>
            </a:r>
          </a:p>
          <a:p>
            <a:r>
              <a:rPr lang="en-IN" dirty="0" smtClean="0"/>
              <a:t>Contracts Accounts</a:t>
            </a:r>
          </a:p>
          <a:p>
            <a:r>
              <a:rPr lang="en-IN" b="1" dirty="0" smtClean="0"/>
              <a:t>Externally owned accounts </a:t>
            </a:r>
          </a:p>
          <a:p>
            <a:r>
              <a:rPr lang="en-IN" dirty="0" smtClean="0"/>
              <a:t>An externally controlled account</a:t>
            </a:r>
          </a:p>
          <a:p>
            <a:r>
              <a:rPr lang="en-IN" dirty="0" smtClean="0"/>
              <a:t>=&gt;has an ether balance,</a:t>
            </a:r>
          </a:p>
          <a:p>
            <a:r>
              <a:rPr lang="en-IN" dirty="0" smtClean="0"/>
              <a:t>=&gt; can send transactions (ether transfer or trigger contract code),</a:t>
            </a:r>
          </a:p>
          <a:p>
            <a:r>
              <a:rPr lang="en-IN" dirty="0" smtClean="0"/>
              <a:t>=&gt;is controlled by private keys,</a:t>
            </a:r>
          </a:p>
          <a:p>
            <a:r>
              <a:rPr lang="en-IN" dirty="0" smtClean="0"/>
              <a:t>=&gt; has no associated code.</a:t>
            </a:r>
          </a:p>
          <a:p>
            <a:r>
              <a:rPr lang="en-IN" b="1" dirty="0" smtClean="0"/>
              <a:t>Contract accounts</a:t>
            </a:r>
          </a:p>
          <a:p>
            <a:r>
              <a:rPr lang="en-IN" dirty="0" smtClean="0"/>
              <a:t>A contract</a:t>
            </a:r>
          </a:p>
          <a:p>
            <a:r>
              <a:rPr lang="en-IN" dirty="0" smtClean="0"/>
              <a:t>=&gt; has an ether balance,</a:t>
            </a:r>
          </a:p>
          <a:p>
            <a:r>
              <a:rPr lang="en-IN" dirty="0" smtClean="0"/>
              <a:t>=&gt; has associated code,</a:t>
            </a:r>
          </a:p>
          <a:p>
            <a:r>
              <a:rPr lang="en-IN" dirty="0" smtClean="0"/>
              <a:t>=&gt; code execution is triggered by transactions or messages (calls) received from other contracts.</a:t>
            </a:r>
          </a:p>
          <a:p>
            <a:pPr marL="171450" indent="-171450">
              <a:buFont typeface="Symbol"/>
              <a:buChar char="Þ"/>
            </a:pPr>
            <a:r>
              <a:rPr lang="en-IN" dirty="0" smtClean="0"/>
              <a:t>when executed - perform operations of arbitrary complexity </a:t>
            </a:r>
            <a:r>
              <a:rPr lang="en-IN" baseline="0" dirty="0" smtClean="0"/>
              <a:t> </a:t>
            </a:r>
            <a:r>
              <a:rPr lang="en-IN" dirty="0" smtClean="0"/>
              <a:t>manipulate its own persistent storage, i.e. can have its own permanent state - can call other contracts</a:t>
            </a:r>
          </a:p>
          <a:p>
            <a:pPr marL="171450" indent="-171450">
              <a:buFont typeface="Symbol"/>
              <a:buChar char="Þ"/>
            </a:pPr>
            <a:endParaRPr lang="en-IN" b="1" dirty="0" smtClean="0"/>
          </a:p>
          <a:p>
            <a:pPr marL="0" marR="0" indent="0" algn="l" defTabSz="914400" rtl="0" eaLnBrk="1" fontAlgn="auto" latinLnBrk="0" hangingPunct="1">
              <a:lnSpc>
                <a:spcPct val="100000"/>
              </a:lnSpc>
              <a:spcBef>
                <a:spcPts val="0"/>
              </a:spcBef>
              <a:spcAft>
                <a:spcPts val="0"/>
              </a:spcAft>
              <a:buClrTx/>
              <a:buSzTx/>
              <a:buFont typeface="Symbol"/>
              <a:buNone/>
              <a:tabLst/>
              <a:defRPr/>
            </a:pPr>
            <a:r>
              <a:rPr lang="en-IN" b="1" dirty="0" smtClean="0"/>
              <a:t>TRANSACTION:- </a:t>
            </a:r>
            <a:r>
              <a:rPr lang="en-IN" b="0" dirty="0" smtClean="0"/>
              <a:t>In the most basic sense, a transaction is a cryptographically signed piece of instruction that is generated by an externally owned account, serialized, and then submitted to the </a:t>
            </a:r>
            <a:r>
              <a:rPr lang="en-IN" b="0" dirty="0" err="1" smtClean="0"/>
              <a:t>blockchain</a:t>
            </a:r>
            <a:r>
              <a:rPr lang="en-IN" b="0" dirty="0" smtClean="0"/>
              <a:t>.</a:t>
            </a:r>
          </a:p>
          <a:p>
            <a:pPr marL="0" indent="0">
              <a:buFont typeface="Symbol"/>
              <a:buNone/>
            </a:pPr>
            <a:endParaRPr lang="en-IN" b="0" dirty="0" smtClean="0"/>
          </a:p>
          <a:p>
            <a:pPr marL="0" indent="0">
              <a:buFont typeface="Symbol"/>
              <a:buNone/>
            </a:pPr>
            <a:r>
              <a:rPr lang="en-IN" dirty="0" smtClean="0"/>
              <a:t>There are two types of transactions: </a:t>
            </a:r>
            <a:r>
              <a:rPr lang="en-IN" b="0" dirty="0" smtClean="0"/>
              <a:t>message calls and contract creations </a:t>
            </a:r>
            <a:r>
              <a:rPr lang="en-IN" dirty="0" smtClean="0"/>
              <a:t>(i.e. transactions that create new Ethereum contracts). </a:t>
            </a:r>
          </a:p>
          <a:p>
            <a:r>
              <a:rPr lang="en-IN" dirty="0" smtClean="0"/>
              <a:t>All transactions contain the following components, regardless of their type:</a:t>
            </a:r>
          </a:p>
          <a:p>
            <a:endParaRPr lang="en-IN" dirty="0" smtClean="0"/>
          </a:p>
          <a:p>
            <a:r>
              <a:rPr lang="en-IN" b="1" dirty="0" smtClean="0"/>
              <a:t>nonce</a:t>
            </a:r>
            <a:r>
              <a:rPr lang="en-IN" dirty="0" smtClean="0"/>
              <a:t>: a count of the number of transactions sent by the sender.</a:t>
            </a:r>
          </a:p>
          <a:p>
            <a:endParaRPr lang="en-IN" dirty="0" smtClean="0"/>
          </a:p>
          <a:p>
            <a:r>
              <a:rPr lang="en-IN" b="1" dirty="0" err="1" smtClean="0"/>
              <a:t>gasPrice</a:t>
            </a:r>
            <a:r>
              <a:rPr lang="en-IN" dirty="0" smtClean="0"/>
              <a:t>: the number of Wei that the sender is willing to pay per unit of gas required to execute the transaction.</a:t>
            </a:r>
          </a:p>
          <a:p>
            <a:endParaRPr lang="en-IN" dirty="0" smtClean="0"/>
          </a:p>
          <a:p>
            <a:r>
              <a:rPr lang="en-IN" b="1" dirty="0" err="1" smtClean="0"/>
              <a:t>gasLimit</a:t>
            </a:r>
            <a:r>
              <a:rPr lang="en-IN" dirty="0" smtClean="0"/>
              <a:t>: the maximum amount of gas that the sender is willing to pay for executing this transaction. This amount is set and paid upfront, before any computation is done</a:t>
            </a:r>
          </a:p>
          <a:p>
            <a:r>
              <a:rPr lang="en-IN" dirty="0" smtClean="0"/>
              <a:t>.</a:t>
            </a:r>
          </a:p>
          <a:p>
            <a:r>
              <a:rPr lang="en-IN" b="1" dirty="0" smtClean="0"/>
              <a:t>to</a:t>
            </a:r>
            <a:r>
              <a:rPr lang="en-IN" dirty="0" smtClean="0"/>
              <a:t>: the address of the recipient. In a contract-creating transaction, the contract account address does not yet exist, and so an empty value is used.</a:t>
            </a:r>
          </a:p>
          <a:p>
            <a:endParaRPr lang="en-IN" dirty="0" smtClean="0"/>
          </a:p>
          <a:p>
            <a:r>
              <a:rPr lang="en-IN" b="1" dirty="0" smtClean="0"/>
              <a:t>value</a:t>
            </a:r>
            <a:r>
              <a:rPr lang="en-IN" dirty="0" smtClean="0"/>
              <a:t>: the amount of Wei to be transferred from the sender to the recipient. In a contract-creating transaction, this value serves as the starting balance within the newly </a:t>
            </a:r>
          </a:p>
          <a:p>
            <a:r>
              <a:rPr lang="en-IN" dirty="0" smtClean="0"/>
              <a:t>created contract account.</a:t>
            </a:r>
          </a:p>
          <a:p>
            <a:endParaRPr lang="en-IN" dirty="0" smtClean="0"/>
          </a:p>
          <a:p>
            <a:r>
              <a:rPr lang="en-IN" b="1" dirty="0" smtClean="0"/>
              <a:t>v, r, s</a:t>
            </a:r>
            <a:r>
              <a:rPr lang="en-IN" dirty="0" smtClean="0"/>
              <a:t>: used to generate the signature that identifies the sender of the transaction.</a:t>
            </a:r>
          </a:p>
          <a:p>
            <a:endParaRPr lang="en-IN" dirty="0" smtClean="0"/>
          </a:p>
          <a:p>
            <a:r>
              <a:rPr lang="en-IN" b="1" dirty="0" err="1" smtClean="0"/>
              <a:t>init</a:t>
            </a:r>
            <a:r>
              <a:rPr lang="en-IN" dirty="0" smtClean="0"/>
              <a:t> (only exists for contract-creating transactions): An EVM code fragment that is used to initialize the new contract account. </a:t>
            </a:r>
            <a:r>
              <a:rPr lang="en-IN" b="1" dirty="0" err="1" smtClean="0"/>
              <a:t>init</a:t>
            </a:r>
            <a:r>
              <a:rPr lang="en-IN" dirty="0" smtClean="0"/>
              <a:t> is run only once, and then is discarded. </a:t>
            </a:r>
          </a:p>
          <a:p>
            <a:r>
              <a:rPr lang="en-IN" dirty="0" smtClean="0"/>
              <a:t>    When </a:t>
            </a:r>
            <a:r>
              <a:rPr lang="en-IN" b="1" dirty="0" err="1" smtClean="0"/>
              <a:t>init</a:t>
            </a:r>
            <a:r>
              <a:rPr lang="en-IN" dirty="0" smtClean="0"/>
              <a:t> is first run, it returns the body of the account code, which is the piece of code that is permanently associated with the contract account.</a:t>
            </a:r>
          </a:p>
          <a:p>
            <a:r>
              <a:rPr lang="en-IN" b="1" dirty="0" smtClean="0"/>
              <a:t>data</a:t>
            </a:r>
            <a:r>
              <a:rPr lang="en-IN" dirty="0" smtClean="0"/>
              <a:t> (optional field that only exists for message calls): the input data (i.e. parameters) of the message call. For example, if a smart contract serves as a domain registration service, a call to that contract might expect input fields such as the domain and IP address.</a:t>
            </a:r>
          </a:p>
          <a:p>
            <a:endParaRPr lang="en-IN" dirty="0" smtClean="0"/>
          </a:p>
          <a:p>
            <a:endParaRPr lang="en-IN" dirty="0" smtClean="0"/>
          </a:p>
          <a:p>
            <a:r>
              <a:rPr lang="en-IN" dirty="0" smtClean="0"/>
              <a:t>Messages</a:t>
            </a:r>
            <a:r>
              <a:rPr lang="en-IN" baseline="0" dirty="0" smtClean="0"/>
              <a:t> are the internal transactions which are triggered by one contract to call the code of other </a:t>
            </a:r>
            <a:r>
              <a:rPr lang="en-IN" baseline="0" dirty="0" err="1" smtClean="0"/>
              <a:t>contracts.Messages</a:t>
            </a:r>
            <a:r>
              <a:rPr lang="en-IN" baseline="0" dirty="0" smtClean="0"/>
              <a:t> are similar to transactions except to the fact that they are not triggered by external account but they can be triggered only by contract account.</a:t>
            </a:r>
            <a:endParaRPr lang="en-IN" dirty="0" smtClean="0"/>
          </a:p>
          <a:p>
            <a:pPr marL="0" indent="0">
              <a:buFont typeface="Symbol"/>
              <a:buNone/>
            </a:pPr>
            <a:endParaRPr lang="en-IN" b="0" dirty="0" smtClean="0"/>
          </a:p>
          <a:p>
            <a:pPr marL="0" indent="0">
              <a:buFont typeface="Symbol"/>
              <a:buNone/>
            </a:pPr>
            <a:endParaRPr lang="en-IN" b="1" dirty="0" smtClean="0"/>
          </a:p>
          <a:p>
            <a:endParaRPr lang="en-IN" baseline="0" dirty="0" smtClean="0"/>
          </a:p>
          <a:p>
            <a:endParaRPr lang="en-IN" baseline="0" dirty="0" smtClean="0"/>
          </a:p>
          <a:p>
            <a:endParaRPr lang="en-IN" dirty="0" smtClean="0"/>
          </a:p>
          <a:p>
            <a:endParaRPr lang="en-IN" dirty="0"/>
          </a:p>
        </p:txBody>
      </p:sp>
      <p:sp>
        <p:nvSpPr>
          <p:cNvPr id="4" name="Slide Number Placeholder 3"/>
          <p:cNvSpPr>
            <a:spLocks noGrp="1"/>
          </p:cNvSpPr>
          <p:nvPr>
            <p:ph type="sldNum" sz="quarter" idx="10"/>
          </p:nvPr>
        </p:nvSpPr>
        <p:spPr/>
        <p:txBody>
          <a:bodyPr/>
          <a:lstStyle/>
          <a:p>
            <a:fld id="{5C85DA10-7EED-47F3-926A-B83159288207}" type="slidenum">
              <a:rPr lang="en-IN" smtClean="0"/>
              <a:t>28</a:t>
            </a:fld>
            <a:endParaRPr lang="en-IN"/>
          </a:p>
        </p:txBody>
      </p:sp>
    </p:spTree>
    <p:extLst>
      <p:ext uri="{BB962C8B-B14F-4D97-AF65-F5344CB8AC3E}">
        <p14:creationId xmlns:p14="http://schemas.microsoft.com/office/powerpoint/2010/main" val="36453944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baseline="0" dirty="0" smtClean="0"/>
              <a:t>As we have discussed the three types of </a:t>
            </a:r>
            <a:r>
              <a:rPr lang="en-IN" baseline="0" dirty="0" err="1" smtClean="0"/>
              <a:t>blockchains</a:t>
            </a:r>
            <a:r>
              <a:rPr lang="en-IN" baseline="0" dirty="0" smtClean="0"/>
              <a:t> in previous slides.</a:t>
            </a:r>
          </a:p>
          <a:p>
            <a:r>
              <a:rPr lang="en-IN" baseline="0" dirty="0" smtClean="0"/>
              <a:t>Private ,Permissioned and public </a:t>
            </a:r>
            <a:r>
              <a:rPr lang="en-IN" baseline="0" dirty="0" err="1" smtClean="0"/>
              <a:t>blockchains</a:t>
            </a:r>
            <a:r>
              <a:rPr lang="en-IN"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IN" baseline="0" dirty="0" smtClean="0"/>
              <a:t>So all the points discussed previously are valid here because </a:t>
            </a:r>
            <a:r>
              <a:rPr lang="en-IN" baseline="0" dirty="0" err="1" smtClean="0"/>
              <a:t>ethereum</a:t>
            </a:r>
            <a:r>
              <a:rPr lang="en-IN" baseline="0" dirty="0" smtClean="0"/>
              <a:t> is public </a:t>
            </a:r>
            <a:r>
              <a:rPr lang="en-IN" baseline="0" dirty="0" err="1" smtClean="0"/>
              <a:t>blockchain</a:t>
            </a:r>
            <a:r>
              <a:rPr lang="en-IN" baseline="0" dirty="0" smtClean="0"/>
              <a:t> and </a:t>
            </a:r>
            <a:r>
              <a:rPr lang="en-IN" baseline="0" dirty="0" err="1" smtClean="0"/>
              <a:t>hyperledger</a:t>
            </a:r>
            <a:r>
              <a:rPr lang="en-IN" baseline="0" dirty="0" smtClean="0"/>
              <a:t> is permissioned </a:t>
            </a:r>
            <a:r>
              <a:rPr lang="en-IN" baseline="0" dirty="0" err="1" smtClean="0"/>
              <a:t>blockchain.Still</a:t>
            </a:r>
            <a:r>
              <a:rPr lang="en-IN" baseline="0" dirty="0" smtClean="0"/>
              <a:t> we can compare these two </a:t>
            </a:r>
            <a:r>
              <a:rPr lang="en-IN" baseline="0" dirty="0" err="1" smtClean="0"/>
              <a:t>blockchains</a:t>
            </a:r>
            <a:r>
              <a:rPr lang="en-IN" baseline="0" dirty="0" smtClean="0"/>
              <a:t> specifically on the following parameters:-</a:t>
            </a:r>
          </a:p>
          <a:p>
            <a:endParaRPr lang="en-IN"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IN" baseline="0" dirty="0" smtClean="0"/>
              <a:t>Network:- </a:t>
            </a:r>
          </a:p>
          <a:p>
            <a:pPr marL="0" marR="0" indent="0" algn="l" defTabSz="914400" rtl="0" eaLnBrk="1" fontAlgn="auto" latinLnBrk="0" hangingPunct="1">
              <a:lnSpc>
                <a:spcPct val="100000"/>
              </a:lnSpc>
              <a:spcBef>
                <a:spcPts val="0"/>
              </a:spcBef>
              <a:spcAft>
                <a:spcPts val="0"/>
              </a:spcAft>
              <a:buClrTx/>
              <a:buSzTx/>
              <a:buFontTx/>
              <a:buNone/>
              <a:tabLst/>
              <a:defRPr/>
            </a:pPr>
            <a:r>
              <a:rPr lang="en-IN" baseline="0" dirty="0" smtClean="0"/>
              <a:t>In our case Ethereum is public </a:t>
            </a:r>
            <a:r>
              <a:rPr lang="en-IN" baseline="0" dirty="0" err="1" smtClean="0"/>
              <a:t>blockchain</a:t>
            </a:r>
            <a:r>
              <a:rPr lang="en-IN" baseline="0" dirty="0" smtClean="0"/>
              <a:t> network and </a:t>
            </a:r>
            <a:r>
              <a:rPr lang="en-IN" baseline="0" dirty="0" err="1" smtClean="0"/>
              <a:t>hyperledger</a:t>
            </a:r>
            <a:r>
              <a:rPr lang="en-IN" baseline="0" dirty="0" smtClean="0"/>
              <a:t> is a permissioned </a:t>
            </a:r>
            <a:r>
              <a:rPr lang="en-IN" baseline="0" dirty="0" err="1" smtClean="0"/>
              <a:t>blockchain</a:t>
            </a:r>
            <a:r>
              <a:rPr lang="en-IN" baseline="0" dirty="0" smtClean="0"/>
              <a:t> </a:t>
            </a:r>
            <a:r>
              <a:rPr lang="en-IN" baseline="0" dirty="0" err="1" smtClean="0"/>
              <a:t>blockchain</a:t>
            </a:r>
            <a:r>
              <a:rPr lang="en-IN" baseline="0" dirty="0" smtClean="0"/>
              <a:t> network.</a:t>
            </a:r>
          </a:p>
          <a:p>
            <a:pPr marL="0" marR="0" indent="0" algn="l" defTabSz="914400" rtl="0" eaLnBrk="1" fontAlgn="auto" latinLnBrk="0" hangingPunct="1">
              <a:lnSpc>
                <a:spcPct val="100000"/>
              </a:lnSpc>
              <a:spcBef>
                <a:spcPts val="0"/>
              </a:spcBef>
              <a:spcAft>
                <a:spcPts val="0"/>
              </a:spcAft>
              <a:buClrTx/>
              <a:buSzTx/>
              <a:buFontTx/>
              <a:buNone/>
              <a:tabLst/>
              <a:defRPr/>
            </a:pPr>
            <a:r>
              <a:rPr lang="en-IN" baseline="0" dirty="0" smtClean="0"/>
              <a:t>It means that anyone using the internet can see any transaction on </a:t>
            </a:r>
            <a:r>
              <a:rPr lang="en-IN" baseline="0" dirty="0" err="1" smtClean="0"/>
              <a:t>ethereum</a:t>
            </a:r>
            <a:r>
              <a:rPr lang="en-IN" baseline="0" dirty="0" smtClean="0"/>
              <a:t> network where as </a:t>
            </a:r>
            <a:r>
              <a:rPr lang="en-IN" baseline="0" dirty="0" err="1" smtClean="0"/>
              <a:t>hyperledger</a:t>
            </a:r>
            <a:r>
              <a:rPr lang="en-IN" baseline="0" dirty="0" smtClean="0"/>
              <a:t> provides privacy up to any level for </a:t>
            </a:r>
            <a:r>
              <a:rPr lang="en-IN" baseline="0" dirty="0" err="1" smtClean="0"/>
              <a:t>bussiness</a:t>
            </a:r>
            <a:r>
              <a:rPr lang="en-IN" baseline="0" dirty="0" smtClean="0"/>
              <a:t> needs.</a:t>
            </a:r>
          </a:p>
          <a:p>
            <a:pPr marL="0" marR="0" indent="0" algn="l" defTabSz="914400" rtl="0" eaLnBrk="1" fontAlgn="auto" latinLnBrk="0" hangingPunct="1">
              <a:lnSpc>
                <a:spcPct val="100000"/>
              </a:lnSpc>
              <a:spcBef>
                <a:spcPts val="0"/>
              </a:spcBef>
              <a:spcAft>
                <a:spcPts val="0"/>
              </a:spcAft>
              <a:buClrTx/>
              <a:buSzTx/>
              <a:buFontTx/>
              <a:buNone/>
              <a:tabLst/>
              <a:defRPr/>
            </a:pPr>
            <a:r>
              <a:rPr lang="en-IN" baseline="0" dirty="0" smtClean="0"/>
              <a:t>In </a:t>
            </a:r>
            <a:r>
              <a:rPr lang="en-IN" baseline="0" dirty="0" err="1" smtClean="0"/>
              <a:t>hyperledger</a:t>
            </a:r>
            <a:r>
              <a:rPr lang="en-IN" baseline="0" dirty="0" smtClean="0"/>
              <a:t> Only permissioned parties can make and see transactions.</a:t>
            </a:r>
          </a:p>
          <a:p>
            <a:pPr marL="0" marR="0" indent="0" algn="l" defTabSz="914400" rtl="0" eaLnBrk="1" fontAlgn="auto" latinLnBrk="0" hangingPunct="1">
              <a:lnSpc>
                <a:spcPct val="100000"/>
              </a:lnSpc>
              <a:spcBef>
                <a:spcPts val="0"/>
              </a:spcBef>
              <a:spcAft>
                <a:spcPts val="0"/>
              </a:spcAft>
              <a:buClrTx/>
              <a:buSzTx/>
              <a:buFontTx/>
              <a:buNone/>
              <a:tabLst/>
              <a:defRPr/>
            </a:pPr>
            <a:endParaRPr lang="en-IN" baseline="0" dirty="0" smtClean="0"/>
          </a:p>
          <a:p>
            <a:endParaRPr lang="en-IN" baseline="0" dirty="0" smtClean="0"/>
          </a:p>
          <a:p>
            <a:r>
              <a:rPr lang="en-IN" baseline="0" dirty="0" err="1" smtClean="0"/>
              <a:t>Cryptocurrency</a:t>
            </a:r>
            <a:r>
              <a:rPr lang="en-IN" baseline="0" dirty="0" smtClean="0"/>
              <a:t>:-  </a:t>
            </a:r>
          </a:p>
          <a:p>
            <a:endParaRPr lang="en-IN" baseline="0" dirty="0" smtClean="0"/>
          </a:p>
          <a:p>
            <a:r>
              <a:rPr lang="en-IN" baseline="0" dirty="0" smtClean="0"/>
              <a:t>Talking about cryptocurrencies ,</a:t>
            </a:r>
            <a:r>
              <a:rPr lang="en-IN" baseline="0" dirty="0" err="1" smtClean="0"/>
              <a:t>ethereum</a:t>
            </a:r>
            <a:r>
              <a:rPr lang="en-IN" baseline="0" dirty="0" smtClean="0"/>
              <a:t> has its network specific coin called </a:t>
            </a:r>
            <a:r>
              <a:rPr lang="en-IN" baseline="0" dirty="0" err="1" smtClean="0"/>
              <a:t>ether.Ether</a:t>
            </a:r>
            <a:r>
              <a:rPr lang="en-IN" baseline="0" dirty="0" smtClean="0"/>
              <a:t> is used to make transactions on network and to buy gas ,which in turn is used to pay for computations </a:t>
            </a:r>
            <a:r>
              <a:rPr lang="en-IN" baseline="0" dirty="0" err="1" smtClean="0"/>
              <a:t>occuring</a:t>
            </a:r>
            <a:r>
              <a:rPr lang="en-IN" baseline="0" dirty="0" smtClean="0"/>
              <a:t> on EVM .</a:t>
            </a:r>
          </a:p>
          <a:p>
            <a:r>
              <a:rPr lang="en-IN" baseline="0" dirty="0" smtClean="0"/>
              <a:t>New ether are mined by miners who validates the transactions.</a:t>
            </a:r>
          </a:p>
          <a:p>
            <a:endParaRPr lang="en-IN" baseline="0" dirty="0" smtClean="0"/>
          </a:p>
          <a:p>
            <a:r>
              <a:rPr lang="en-IN" baseline="0" dirty="0" err="1" smtClean="0"/>
              <a:t>Hyperledger</a:t>
            </a:r>
            <a:r>
              <a:rPr lang="en-IN" baseline="0" dirty="0" smtClean="0"/>
              <a:t> has no such specific coin.</a:t>
            </a:r>
          </a:p>
          <a:p>
            <a:r>
              <a:rPr lang="en-IN" baseline="0" dirty="0" err="1" smtClean="0"/>
              <a:t>Hyperledger</a:t>
            </a:r>
            <a:r>
              <a:rPr lang="en-IN" baseline="0" dirty="0" smtClean="0"/>
              <a:t> provided freedom to application developers to implement </a:t>
            </a:r>
            <a:r>
              <a:rPr lang="en-IN" baseline="0" dirty="0" err="1" smtClean="0"/>
              <a:t>blockchain</a:t>
            </a:r>
            <a:r>
              <a:rPr lang="en-IN" baseline="0" dirty="0" smtClean="0"/>
              <a:t> technology how ever they want for the </a:t>
            </a:r>
            <a:r>
              <a:rPr lang="en-IN" baseline="0" dirty="0" err="1" smtClean="0"/>
              <a:t>bussiness</a:t>
            </a:r>
            <a:r>
              <a:rPr lang="en-IN" baseline="0" dirty="0" smtClean="0"/>
              <a:t> needs.</a:t>
            </a:r>
          </a:p>
          <a:p>
            <a:endParaRPr lang="en-IN" baseline="0" dirty="0" smtClean="0"/>
          </a:p>
          <a:p>
            <a:r>
              <a:rPr lang="en-IN" baseline="0" dirty="0" smtClean="0"/>
              <a:t>Consensus:- </a:t>
            </a:r>
          </a:p>
          <a:p>
            <a:endParaRPr lang="en-IN" baseline="0" dirty="0" smtClean="0"/>
          </a:p>
          <a:p>
            <a:r>
              <a:rPr lang="en-IN" baseline="0" dirty="0" smtClean="0"/>
              <a:t>Talking about consensus </a:t>
            </a:r>
            <a:r>
              <a:rPr lang="en-IN" baseline="0" dirty="0" err="1" smtClean="0"/>
              <a:t>mechanism,Ethereum</a:t>
            </a:r>
            <a:r>
              <a:rPr lang="en-IN" baseline="0" dirty="0" smtClean="0"/>
              <a:t> uses proof of work consensus mechanism for its consensus.</a:t>
            </a:r>
          </a:p>
          <a:p>
            <a:r>
              <a:rPr lang="en-IN" baseline="0" dirty="0" smtClean="0"/>
              <a:t>In case of </a:t>
            </a:r>
            <a:r>
              <a:rPr lang="en-IN" baseline="0" dirty="0" err="1" smtClean="0"/>
              <a:t>hyperledger</a:t>
            </a:r>
            <a:r>
              <a:rPr lang="en-IN" baseline="0" dirty="0" smtClean="0"/>
              <a:t> ,it is up to developers to choose consensus algorithm if they </a:t>
            </a:r>
            <a:r>
              <a:rPr lang="en-IN" baseline="0" dirty="0" err="1" smtClean="0"/>
              <a:t>require.An</a:t>
            </a:r>
            <a:r>
              <a:rPr lang="en-IN" baseline="0" dirty="0" smtClean="0"/>
              <a:t> algorithm known as Practical byzantine fault </a:t>
            </a:r>
            <a:r>
              <a:rPr lang="en-IN" baseline="0" dirty="0" err="1" smtClean="0"/>
              <a:t>tolenrance</a:t>
            </a:r>
            <a:r>
              <a:rPr lang="en-IN" baseline="0" dirty="0" smtClean="0"/>
              <a:t> is used in most of solutions. </a:t>
            </a:r>
            <a:r>
              <a:rPr lang="en-IN" baseline="0" dirty="0" err="1" smtClean="0"/>
              <a:t>Blockchains</a:t>
            </a:r>
            <a:r>
              <a:rPr lang="en-IN" baseline="0" dirty="0" smtClean="0"/>
              <a:t> like ripple and stellar are also using this.</a:t>
            </a:r>
          </a:p>
          <a:p>
            <a:endParaRPr lang="en-IN" baseline="0" dirty="0" smtClean="0"/>
          </a:p>
          <a:p>
            <a:r>
              <a:rPr lang="en-IN" baseline="0" dirty="0" smtClean="0"/>
              <a:t>The major difference in POW and PBFT is in case of POW only first node who solves the </a:t>
            </a:r>
            <a:r>
              <a:rPr lang="en-IN" baseline="0" dirty="0" err="1" smtClean="0"/>
              <a:t>cryptographics</a:t>
            </a:r>
            <a:r>
              <a:rPr lang="en-IN" baseline="0" dirty="0" smtClean="0"/>
              <a:t> puzzle will announce the answer and other will verify it where as in case of PBFT every node broadcast their own decision about the state of network and the majority of state will be </a:t>
            </a:r>
            <a:r>
              <a:rPr lang="en-IN" baseline="0" dirty="0" err="1" smtClean="0"/>
              <a:t>commited</a:t>
            </a:r>
            <a:r>
              <a:rPr lang="en-IN" baseline="0" dirty="0" smtClean="0"/>
              <a:t> to the </a:t>
            </a:r>
            <a:r>
              <a:rPr lang="en-IN" baseline="0" dirty="0" err="1" smtClean="0"/>
              <a:t>blockchain</a:t>
            </a:r>
            <a:r>
              <a:rPr lang="en-IN" baseline="0" dirty="0" smtClean="0"/>
              <a:t>.</a:t>
            </a:r>
          </a:p>
          <a:p>
            <a:r>
              <a:rPr lang="en-IN" baseline="0" dirty="0" smtClean="0"/>
              <a:t>So POW can be considered as lottery based mechanism and PBFT is voting based mechanism.</a:t>
            </a:r>
          </a:p>
          <a:p>
            <a:endParaRPr lang="en-IN" baseline="0" dirty="0" smtClean="0"/>
          </a:p>
          <a:p>
            <a:endParaRPr lang="en-IN" baseline="0" dirty="0" smtClean="0"/>
          </a:p>
          <a:p>
            <a:r>
              <a:rPr lang="en-IN" baseline="0" dirty="0" smtClean="0"/>
              <a:t>Smart contract:-  Ethereum and </a:t>
            </a:r>
            <a:r>
              <a:rPr lang="en-IN" baseline="0" dirty="0" err="1" smtClean="0"/>
              <a:t>hyperledger</a:t>
            </a:r>
            <a:r>
              <a:rPr lang="en-IN" baseline="0" dirty="0" smtClean="0"/>
              <a:t> both allows </a:t>
            </a:r>
            <a:r>
              <a:rPr lang="en-IN" baseline="0" dirty="0" err="1" smtClean="0"/>
              <a:t>bussiness</a:t>
            </a:r>
            <a:r>
              <a:rPr lang="en-IN" baseline="0" dirty="0" smtClean="0"/>
              <a:t> logic to be implemented with aid of smart contract.</a:t>
            </a:r>
          </a:p>
          <a:p>
            <a:r>
              <a:rPr lang="en-IN" baseline="0" dirty="0" smtClean="0"/>
              <a:t>Ethereum smart contracts are written in </a:t>
            </a:r>
            <a:r>
              <a:rPr lang="en-IN" baseline="0" dirty="0" err="1" smtClean="0"/>
              <a:t>ethereum</a:t>
            </a:r>
            <a:r>
              <a:rPr lang="en-IN" baseline="0" dirty="0" smtClean="0"/>
              <a:t> specific scripting </a:t>
            </a:r>
            <a:r>
              <a:rPr lang="en-IN" baseline="0" dirty="0" err="1" smtClean="0"/>
              <a:t>langauges</a:t>
            </a:r>
            <a:r>
              <a:rPr lang="en-IN" baseline="0" dirty="0" smtClean="0"/>
              <a:t> like solidity.</a:t>
            </a:r>
          </a:p>
          <a:p>
            <a:r>
              <a:rPr lang="en-IN" baseline="0" dirty="0" smtClean="0"/>
              <a:t>In </a:t>
            </a:r>
            <a:r>
              <a:rPr lang="en-IN" baseline="0" dirty="0" err="1" smtClean="0"/>
              <a:t>hyperledger</a:t>
            </a:r>
            <a:r>
              <a:rPr lang="en-IN" baseline="0" dirty="0" smtClean="0"/>
              <a:t> on the other hand </a:t>
            </a:r>
            <a:r>
              <a:rPr lang="en-IN" baseline="0" dirty="0" err="1" smtClean="0"/>
              <a:t>bussiness</a:t>
            </a:r>
            <a:r>
              <a:rPr lang="en-IN" baseline="0" dirty="0" smtClean="0"/>
              <a:t> contracts are written in </a:t>
            </a:r>
            <a:r>
              <a:rPr lang="en-IN" baseline="0" dirty="0" err="1" smtClean="0"/>
              <a:t>chaincode.Chaincode</a:t>
            </a:r>
            <a:r>
              <a:rPr lang="en-IN" baseline="0" dirty="0" smtClean="0"/>
              <a:t> can be written in </a:t>
            </a:r>
            <a:r>
              <a:rPr lang="en-IN" baseline="0" dirty="0" err="1" smtClean="0"/>
              <a:t>java,go</a:t>
            </a:r>
            <a:r>
              <a:rPr lang="en-IN" baseline="0" dirty="0" smtClean="0"/>
              <a:t> ,node </a:t>
            </a:r>
            <a:r>
              <a:rPr lang="en-IN" baseline="0" dirty="0" err="1" smtClean="0"/>
              <a:t>js</a:t>
            </a:r>
            <a:r>
              <a:rPr lang="en-IN" baseline="0" dirty="0" smtClean="0"/>
              <a:t> and also python will be supported in upcoming </a:t>
            </a:r>
            <a:r>
              <a:rPr lang="en-IN" baseline="0" dirty="0" err="1" smtClean="0"/>
              <a:t>verisons</a:t>
            </a:r>
            <a:r>
              <a:rPr lang="en-IN" baseline="0" dirty="0" smtClean="0"/>
              <a:t> ,aside from that computation fee must be paid  in the form of gas to execute smart contracts.</a:t>
            </a:r>
          </a:p>
          <a:p>
            <a:endParaRPr lang="en-IN" baseline="0" dirty="0" smtClean="0"/>
          </a:p>
          <a:p>
            <a:endParaRPr lang="en-IN" baseline="0" dirty="0" smtClean="0"/>
          </a:p>
          <a:p>
            <a:r>
              <a:rPr lang="en-IN" baseline="0" dirty="0" err="1" smtClean="0"/>
              <a:t>Maintainance</a:t>
            </a:r>
            <a:r>
              <a:rPr lang="en-IN" baseline="0" dirty="0" smtClean="0"/>
              <a:t>:-  Ethereum as a platform is maintained by </a:t>
            </a:r>
            <a:r>
              <a:rPr lang="en-IN" baseline="0" dirty="0" err="1" smtClean="0"/>
              <a:t>ethereum</a:t>
            </a:r>
            <a:r>
              <a:rPr lang="en-IN" baseline="0" dirty="0" smtClean="0"/>
              <a:t> developers at </a:t>
            </a:r>
            <a:r>
              <a:rPr lang="en-IN" baseline="0" dirty="0" err="1" smtClean="0"/>
              <a:t>ethereum</a:t>
            </a:r>
            <a:r>
              <a:rPr lang="en-IN" baseline="0" dirty="0" smtClean="0"/>
              <a:t> foundation and hyper ledger is maintained by Linux foundation so any open source contributor can contribute to improve the code.</a:t>
            </a:r>
          </a:p>
          <a:p>
            <a:endParaRPr lang="en-IN" baseline="0" dirty="0" smtClean="0"/>
          </a:p>
          <a:p>
            <a:endParaRPr lang="en-IN" baseline="0" dirty="0" smtClean="0"/>
          </a:p>
          <a:p>
            <a:endParaRPr lang="en-IN" baseline="0" dirty="0" smtClean="0"/>
          </a:p>
          <a:p>
            <a:endParaRPr lang="en-IN" dirty="0"/>
          </a:p>
        </p:txBody>
      </p:sp>
      <p:sp>
        <p:nvSpPr>
          <p:cNvPr id="4" name="Slide Number Placeholder 3"/>
          <p:cNvSpPr>
            <a:spLocks noGrp="1"/>
          </p:cNvSpPr>
          <p:nvPr>
            <p:ph type="sldNum" sz="quarter" idx="10"/>
          </p:nvPr>
        </p:nvSpPr>
        <p:spPr/>
        <p:txBody>
          <a:bodyPr/>
          <a:lstStyle/>
          <a:p>
            <a:fld id="{5C85DA10-7EED-47F3-926A-B83159288207}" type="slidenum">
              <a:rPr lang="en-IN" smtClean="0"/>
              <a:t>29</a:t>
            </a:fld>
            <a:endParaRPr lang="en-IN"/>
          </a:p>
        </p:txBody>
      </p:sp>
    </p:spTree>
    <p:extLst>
      <p:ext uri="{BB962C8B-B14F-4D97-AF65-F5344CB8AC3E}">
        <p14:creationId xmlns:p14="http://schemas.microsoft.com/office/powerpoint/2010/main" val="8451388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We have discussed both Bitcoin</a:t>
            </a:r>
            <a:r>
              <a:rPr lang="en-IN" baseline="0" dirty="0" smtClean="0"/>
              <a:t> and </a:t>
            </a:r>
            <a:r>
              <a:rPr lang="en-IN" baseline="0" dirty="0" err="1" smtClean="0"/>
              <a:t>ethereum</a:t>
            </a:r>
            <a:r>
              <a:rPr lang="en-IN" baseline="0" dirty="0" smtClean="0"/>
              <a:t> in previous slides lets compare them further to make things more clear.</a:t>
            </a:r>
          </a:p>
          <a:p>
            <a:endParaRPr lang="en-IN" dirty="0" smtClean="0"/>
          </a:p>
          <a:p>
            <a:r>
              <a:rPr lang="en-IN" dirty="0" smtClean="0"/>
              <a:t>Bitcoin and Ethereum both</a:t>
            </a:r>
            <a:r>
              <a:rPr lang="en-IN" baseline="0" dirty="0" smtClean="0"/>
              <a:t> are public </a:t>
            </a:r>
            <a:r>
              <a:rPr lang="en-IN" baseline="0" dirty="0" err="1" smtClean="0"/>
              <a:t>blockchains</a:t>
            </a:r>
            <a:r>
              <a:rPr lang="en-IN" baseline="0" dirty="0" smtClean="0"/>
              <a:t> .They are fundamentally same on the concept of </a:t>
            </a:r>
            <a:r>
              <a:rPr lang="en-IN" baseline="0" dirty="0" err="1" smtClean="0"/>
              <a:t>cryptocurrecies</a:t>
            </a:r>
            <a:r>
              <a:rPr lang="en-IN" baseline="0" dirty="0" smtClean="0"/>
              <a:t> but </a:t>
            </a:r>
            <a:r>
              <a:rPr lang="en-IN" baseline="0" dirty="0" err="1" smtClean="0"/>
              <a:t>ethereum</a:t>
            </a:r>
            <a:r>
              <a:rPr lang="en-IN" baseline="0" dirty="0" smtClean="0"/>
              <a:t> provides much more flexibility in terms of using </a:t>
            </a:r>
            <a:r>
              <a:rPr lang="en-IN" baseline="0" dirty="0" err="1" smtClean="0"/>
              <a:t>blockchain</a:t>
            </a:r>
            <a:r>
              <a:rPr lang="en-IN" baseline="0" dirty="0" smtClean="0"/>
              <a:t> technology by writing smart contracts for various use </a:t>
            </a:r>
            <a:r>
              <a:rPr lang="en-IN" baseline="0" dirty="0" err="1" smtClean="0"/>
              <a:t>cases.We</a:t>
            </a:r>
            <a:r>
              <a:rPr lang="en-IN" baseline="0" dirty="0" smtClean="0"/>
              <a:t> will differentiate them on the following points:-</a:t>
            </a:r>
          </a:p>
          <a:p>
            <a:endParaRPr lang="en-IN" baseline="0" dirty="0" smtClean="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IN" baseline="0" dirty="0" smtClean="0"/>
              <a:t>Supply:- </a:t>
            </a:r>
            <a:r>
              <a:rPr lang="en-IN" sz="1200" b="0" i="0" u="none" strike="noStrike" kern="1200" dirty="0" err="1" smtClean="0">
                <a:solidFill>
                  <a:schemeClr val="tx1"/>
                </a:solidFill>
                <a:effectLst/>
                <a:latin typeface="+mn-lt"/>
                <a:ea typeface="+mn-ea"/>
                <a:cs typeface="+mn-cs"/>
              </a:rPr>
              <a:t>Btc</a:t>
            </a:r>
            <a:r>
              <a:rPr lang="en-IN" sz="1200" b="0" i="0" u="none" strike="noStrike" kern="1200" dirty="0" smtClean="0">
                <a:solidFill>
                  <a:schemeClr val="tx1"/>
                </a:solidFill>
                <a:effectLst/>
                <a:latin typeface="+mn-lt"/>
                <a:ea typeface="+mn-ea"/>
                <a:cs typeface="+mn-cs"/>
              </a:rPr>
              <a:t> has a limited supply, i.e.; every 4yrs the amount of </a:t>
            </a:r>
            <a:r>
              <a:rPr lang="en-IN" sz="1200" b="0" i="0" u="none" strike="noStrike" kern="1200" dirty="0" err="1" smtClean="0">
                <a:solidFill>
                  <a:schemeClr val="tx1"/>
                </a:solidFill>
                <a:effectLst/>
                <a:latin typeface="+mn-lt"/>
                <a:ea typeface="+mn-ea"/>
                <a:cs typeface="+mn-cs"/>
              </a:rPr>
              <a:t>btc</a:t>
            </a:r>
            <a:r>
              <a:rPr lang="en-IN" sz="1200" b="0" i="0" u="none" strike="noStrike" kern="1200" dirty="0" smtClean="0">
                <a:solidFill>
                  <a:schemeClr val="tx1"/>
                </a:solidFill>
                <a:effectLst/>
                <a:latin typeface="+mn-lt"/>
                <a:ea typeface="+mn-ea"/>
                <a:cs typeface="+mn-cs"/>
              </a:rPr>
              <a:t> able to be mined will halve, until it reaches 21m. Eth on the other hand doesn’t, and the same amount will be created each year — thus as a </a:t>
            </a:r>
            <a:r>
              <a:rPr lang="en-IN" sz="1200" b="0" i="0" u="none" strike="noStrike" kern="1200" dirty="0" err="1" smtClean="0">
                <a:solidFill>
                  <a:schemeClr val="tx1"/>
                </a:solidFill>
                <a:effectLst/>
                <a:latin typeface="+mn-lt"/>
                <a:ea typeface="+mn-ea"/>
                <a:cs typeface="+mn-cs"/>
              </a:rPr>
              <a:t>cryptocurrency</a:t>
            </a:r>
            <a:r>
              <a:rPr lang="en-IN" sz="1200" b="0" i="0" u="none" strike="noStrike" kern="1200" dirty="0" smtClean="0">
                <a:solidFill>
                  <a:schemeClr val="tx1"/>
                </a:solidFill>
                <a:effectLst/>
                <a:latin typeface="+mn-lt"/>
                <a:ea typeface="+mn-ea"/>
                <a:cs typeface="+mn-cs"/>
              </a:rPr>
              <a:t>, its more inflationary.</a:t>
            </a:r>
          </a:p>
          <a:p>
            <a:pPr marL="228600" indent="-228600">
              <a:buAutoNum type="arabicPeriod"/>
            </a:pPr>
            <a:endParaRPr lang="en-IN" baseline="0" dirty="0" smtClean="0"/>
          </a:p>
          <a:p>
            <a:pPr marL="228600" indent="-228600">
              <a:buAutoNum type="arabicPeriod"/>
            </a:pPr>
            <a:r>
              <a:rPr lang="en-IN" baseline="0" dirty="0" smtClean="0"/>
              <a:t>Block Time:- Block time is the time required for a block to gets mined .Block time is 10 minutes in case of bitcoin and it is about 14-16 seconds in </a:t>
            </a:r>
            <a:r>
              <a:rPr lang="en-IN" baseline="0" dirty="0" err="1" smtClean="0"/>
              <a:t>ethereum.So</a:t>
            </a:r>
            <a:r>
              <a:rPr lang="en-IN" baseline="0" dirty="0" smtClean="0"/>
              <a:t> transactions are much more faster in </a:t>
            </a:r>
            <a:r>
              <a:rPr lang="en-IN" baseline="0" dirty="0" err="1" smtClean="0"/>
              <a:t>ethereum.In</a:t>
            </a:r>
            <a:r>
              <a:rPr lang="en-IN" baseline="0" dirty="0" smtClean="0"/>
              <a:t> bitcoin the transaction speed is 3-4 transactions per second where as in </a:t>
            </a:r>
            <a:r>
              <a:rPr lang="en-IN" baseline="0" dirty="0" err="1" smtClean="0"/>
              <a:t>ethereum</a:t>
            </a:r>
            <a:r>
              <a:rPr lang="en-IN" baseline="0" dirty="0" smtClean="0"/>
              <a:t> it is 14-15 transactions per second.</a:t>
            </a:r>
          </a:p>
          <a:p>
            <a:pPr marL="228600" indent="-228600">
              <a:buAutoNum type="arabicPeriod"/>
            </a:pPr>
            <a:endParaRPr lang="en-IN" baseline="0" dirty="0" smtClean="0"/>
          </a:p>
          <a:p>
            <a:pPr marL="228600" indent="-228600">
              <a:buAutoNum type="arabicPeriod"/>
            </a:pPr>
            <a:r>
              <a:rPr lang="en-IN" baseline="0" dirty="0" smtClean="0"/>
              <a:t>Block size:- Block size is the size of block which gets recorded in to  </a:t>
            </a:r>
            <a:r>
              <a:rPr lang="en-IN" baseline="0" dirty="0" err="1" smtClean="0"/>
              <a:t>blockchain.In</a:t>
            </a:r>
            <a:r>
              <a:rPr lang="en-IN" baseline="0" dirty="0" smtClean="0"/>
              <a:t> case of </a:t>
            </a:r>
            <a:r>
              <a:rPr lang="en-IN" baseline="0" dirty="0" err="1" smtClean="0"/>
              <a:t>bitcoin</a:t>
            </a:r>
            <a:r>
              <a:rPr lang="en-IN" baseline="0" dirty="0" smtClean="0"/>
              <a:t> block size is fixed which  is 1 </a:t>
            </a:r>
            <a:r>
              <a:rPr lang="en-IN" baseline="0" dirty="0" err="1" smtClean="0"/>
              <a:t>mb</a:t>
            </a:r>
            <a:r>
              <a:rPr lang="en-IN" baseline="0" dirty="0" smtClean="0"/>
              <a:t> (8 </a:t>
            </a:r>
            <a:r>
              <a:rPr lang="en-IN" baseline="0" dirty="0" err="1" smtClean="0"/>
              <a:t>mb</a:t>
            </a:r>
            <a:r>
              <a:rPr lang="en-IN" baseline="0" dirty="0" smtClean="0"/>
              <a:t> in case of </a:t>
            </a:r>
            <a:r>
              <a:rPr lang="en-IN" baseline="0" dirty="0" err="1" smtClean="0"/>
              <a:t>bitcoin</a:t>
            </a:r>
            <a:r>
              <a:rPr lang="en-IN" baseline="0" dirty="0" smtClean="0"/>
              <a:t> cash which is a fork of </a:t>
            </a:r>
            <a:r>
              <a:rPr lang="en-IN" baseline="0" dirty="0" err="1" smtClean="0"/>
              <a:t>bitcoin</a:t>
            </a:r>
            <a:r>
              <a:rPr lang="en-IN" baseline="0" dirty="0" smtClean="0"/>
              <a:t>, we will understand what a fork is in next slides).</a:t>
            </a:r>
          </a:p>
          <a:p>
            <a:pPr marL="0" indent="0">
              <a:buNone/>
            </a:pPr>
            <a:r>
              <a:rPr lang="en-IN" baseline="0" dirty="0" smtClean="0"/>
              <a:t>   The concept of block size is little bit complex in case of </a:t>
            </a:r>
            <a:r>
              <a:rPr lang="en-IN" baseline="0" dirty="0" err="1" smtClean="0"/>
              <a:t>ethereum</a:t>
            </a:r>
            <a:r>
              <a:rPr lang="en-IN" baseline="0" dirty="0" smtClean="0"/>
              <a:t>.</a:t>
            </a:r>
          </a:p>
          <a:p>
            <a:pPr marL="0" indent="0">
              <a:buNone/>
            </a:pPr>
            <a:r>
              <a:rPr lang="en-IN" baseline="0" dirty="0" smtClean="0"/>
              <a:t>   In case of </a:t>
            </a:r>
            <a:r>
              <a:rPr lang="en-IN" baseline="0" dirty="0" err="1" smtClean="0"/>
              <a:t>ethereum</a:t>
            </a:r>
            <a:r>
              <a:rPr lang="en-IN" baseline="0" dirty="0" smtClean="0"/>
              <a:t> block size is capped by gas limit.</a:t>
            </a:r>
          </a:p>
          <a:p>
            <a:pPr marL="0" marR="0" indent="0" algn="l" defTabSz="914400" rtl="0" eaLnBrk="1" fontAlgn="auto" latinLnBrk="0" hangingPunct="1">
              <a:lnSpc>
                <a:spcPct val="100000"/>
              </a:lnSpc>
              <a:spcBef>
                <a:spcPts val="0"/>
              </a:spcBef>
              <a:spcAft>
                <a:spcPts val="0"/>
              </a:spcAft>
              <a:buClrTx/>
              <a:buSzTx/>
              <a:buFontTx/>
              <a:buNone/>
              <a:tabLst/>
              <a:defRPr/>
            </a:pPr>
            <a:r>
              <a:rPr lang="en-IN" dirty="0" smtClean="0"/>
              <a:t> </a:t>
            </a:r>
            <a:r>
              <a:rPr lang="en-IN" dirty="0" err="1" smtClean="0"/>
              <a:t>Ethereum’s</a:t>
            </a:r>
            <a:r>
              <a:rPr lang="en-IN" dirty="0" smtClean="0"/>
              <a:t> gas limit is somewhat similar to </a:t>
            </a:r>
            <a:r>
              <a:rPr lang="en-IN" dirty="0" err="1" smtClean="0"/>
              <a:t>Bitcoin’s</a:t>
            </a:r>
            <a:r>
              <a:rPr lang="en-IN" dirty="0" smtClean="0"/>
              <a:t> 1 MB limit on the size of each block, with the difference being that </a:t>
            </a:r>
            <a:r>
              <a:rPr lang="en-IN" dirty="0" err="1" smtClean="0"/>
              <a:t>Ethereum’s</a:t>
            </a:r>
            <a:r>
              <a:rPr lang="en-IN" dirty="0" smtClean="0"/>
              <a:t> gas limit is dynamically set by miners while </a:t>
            </a:r>
            <a:r>
              <a:rPr lang="en-IN" dirty="0" err="1" smtClean="0"/>
              <a:t>Bitcoin’s</a:t>
            </a:r>
            <a:r>
              <a:rPr lang="en-IN" dirty="0" smtClean="0"/>
              <a:t> block size limit is hard-coded into the protocol. </a:t>
            </a:r>
            <a:endParaRPr lang="en-IN" baseline="0" dirty="0" smtClean="0"/>
          </a:p>
          <a:p>
            <a:pPr marL="0" indent="0">
              <a:buNone/>
            </a:pPr>
            <a:r>
              <a:rPr lang="en-IN" baseline="0" dirty="0" smtClean="0"/>
              <a:t>So what is a gas limit?</a:t>
            </a:r>
          </a:p>
          <a:p>
            <a:pPr marL="0" indent="0">
              <a:buNone/>
            </a:pPr>
            <a:r>
              <a:rPr lang="en-IN" dirty="0" smtClean="0"/>
              <a:t>Block gas limits are the maximum amount of gas allowed in a block to determine how many transactions can fit into a block. For example, let’s say we have 5 transactions where each transaction has a gas limit of 10, 20, 30, 40, and 50. If the block gas limit is 100, then the first four transactions can fit in the block. Miners decide which transactions to include in a block. A different miner could try including the last 2 transactions in the block (50+40), and they only have space to include the first transaction (10). If you try to include a transaction that uses more gas than the current block gas limit, it will be rejected by the network and your Ethereum client will give you the message “Transaction exceeds block gas </a:t>
            </a:r>
            <a:r>
              <a:rPr lang="en-IN" dirty="0" err="1" smtClean="0"/>
              <a:t>limit”.We</a:t>
            </a:r>
            <a:r>
              <a:rPr lang="en-IN" dirty="0" smtClean="0"/>
              <a:t> will discuss these</a:t>
            </a:r>
            <a:r>
              <a:rPr lang="en-IN" baseline="0" dirty="0" smtClean="0"/>
              <a:t> core terminologies like </a:t>
            </a:r>
            <a:r>
              <a:rPr lang="en-IN" baseline="0" dirty="0" err="1" smtClean="0"/>
              <a:t>gas,gas</a:t>
            </a:r>
            <a:r>
              <a:rPr lang="en-IN" baseline="0" dirty="0" smtClean="0"/>
              <a:t> price ,gas limit </a:t>
            </a:r>
            <a:r>
              <a:rPr lang="en-IN" baseline="0" dirty="0" err="1" smtClean="0"/>
              <a:t>etc</a:t>
            </a:r>
            <a:r>
              <a:rPr lang="en-IN" baseline="0" dirty="0" smtClean="0"/>
              <a:t> in next slide.</a:t>
            </a:r>
            <a:endParaRPr lang="en-IN" dirty="0" smtClean="0"/>
          </a:p>
          <a:p>
            <a:pPr marL="0" indent="0">
              <a:buNone/>
            </a:pPr>
            <a:endParaRPr lang="en-IN" baseline="0" dirty="0" smtClean="0"/>
          </a:p>
          <a:p>
            <a:pPr marL="0" indent="0">
              <a:buNone/>
            </a:pPr>
            <a:endParaRPr lang="en-IN" baseline="0" dirty="0" smtClean="0"/>
          </a:p>
          <a:p>
            <a:pPr marL="0" indent="0">
              <a:buNone/>
            </a:pPr>
            <a:r>
              <a:rPr lang="en-IN" baseline="0" dirty="0" smtClean="0"/>
              <a:t>Type of addresses :- </a:t>
            </a:r>
          </a:p>
          <a:p>
            <a:pPr marL="0" indent="0">
              <a:buNone/>
            </a:pPr>
            <a:r>
              <a:rPr lang="en-IN" baseline="0" dirty="0" smtClean="0"/>
              <a:t>There is only one address in bitcoin to hold </a:t>
            </a:r>
            <a:r>
              <a:rPr lang="en-IN" baseline="0" dirty="0" err="1" smtClean="0"/>
              <a:t>transactions.In</a:t>
            </a:r>
            <a:r>
              <a:rPr lang="en-IN" baseline="0" dirty="0" smtClean="0"/>
              <a:t> </a:t>
            </a:r>
            <a:r>
              <a:rPr lang="en-IN" baseline="0" dirty="0" err="1" smtClean="0"/>
              <a:t>ethereum</a:t>
            </a:r>
            <a:r>
              <a:rPr lang="en-IN" baseline="0" dirty="0" smtClean="0"/>
              <a:t> there are two types of address ,one address is to hold transactions which is known as account address and other is to hold code which is contract address.</a:t>
            </a:r>
          </a:p>
          <a:p>
            <a:pPr marL="0" indent="0">
              <a:buNone/>
            </a:pPr>
            <a:endParaRPr lang="en-IN" baseline="0" dirty="0" smtClean="0"/>
          </a:p>
          <a:p>
            <a:pPr rtl="0" fontAlgn="base"/>
            <a:r>
              <a:rPr lang="en-IN" baseline="0" dirty="0" smtClean="0"/>
              <a:t>Smart contracts:- Talking about smart contracts, </a:t>
            </a:r>
            <a:r>
              <a:rPr lang="en-IN" sz="1200" b="0" i="0" u="none" strike="noStrike" kern="1200" dirty="0" err="1" smtClean="0">
                <a:solidFill>
                  <a:schemeClr val="tx1"/>
                </a:solidFill>
                <a:effectLst/>
                <a:latin typeface="+mn-lt"/>
                <a:ea typeface="+mn-ea"/>
                <a:cs typeface="+mn-cs"/>
              </a:rPr>
              <a:t>Btc</a:t>
            </a:r>
            <a:r>
              <a:rPr lang="en-IN" sz="1200" b="0" i="0" u="none" strike="noStrike" kern="1200" dirty="0" smtClean="0">
                <a:solidFill>
                  <a:schemeClr val="tx1"/>
                </a:solidFill>
                <a:effectLst/>
                <a:latin typeface="+mn-lt"/>
                <a:ea typeface="+mn-ea"/>
                <a:cs typeface="+mn-cs"/>
              </a:rPr>
              <a:t> is built with a primary purpose, i.e.; exchange. It’s straight forward &amp; you cannot do much else with it, except vary the rules around the exchange (i.e.; 2 to sign, </a:t>
            </a:r>
            <a:r>
              <a:rPr lang="en-IN" sz="1200" b="0" i="0" u="none" strike="noStrike" kern="1200" dirty="0" err="1" smtClean="0">
                <a:solidFill>
                  <a:schemeClr val="tx1"/>
                </a:solidFill>
                <a:effectLst/>
                <a:latin typeface="+mn-lt"/>
                <a:ea typeface="+mn-ea"/>
                <a:cs typeface="+mn-cs"/>
              </a:rPr>
              <a:t>etc</a:t>
            </a:r>
            <a:r>
              <a:rPr lang="en-IN" sz="1200" b="0" i="0" u="none" strike="noStrike" kern="1200" dirty="0" smtClean="0">
                <a:solidFill>
                  <a:schemeClr val="tx1"/>
                </a:solidFill>
                <a:effectLst/>
                <a:latin typeface="+mn-lt"/>
                <a:ea typeface="+mn-ea"/>
                <a:cs typeface="+mn-cs"/>
              </a:rPr>
              <a:t>). Eth on the other hand is very flexible. It’s designed to allow the creation of smart contracts, and because it’s Turing complete, it basically runs like one big virtual computer than can execute programs (i.e.; smart contracts, </a:t>
            </a:r>
            <a:r>
              <a:rPr lang="en-IN" sz="1200" b="0" i="0" u="none" strike="noStrike" kern="1200" dirty="0" err="1" smtClean="0">
                <a:solidFill>
                  <a:schemeClr val="tx1"/>
                </a:solidFill>
                <a:effectLst/>
                <a:latin typeface="+mn-lt"/>
                <a:ea typeface="+mn-ea"/>
                <a:cs typeface="+mn-cs"/>
              </a:rPr>
              <a:t>etc</a:t>
            </a:r>
            <a:r>
              <a:rPr lang="en-IN" sz="1200" b="0" i="0" u="none" strike="noStrike" kern="1200" dirty="0" smtClean="0">
                <a:solidFill>
                  <a:schemeClr val="tx1"/>
                </a:solidFill>
                <a:effectLst/>
                <a:latin typeface="+mn-lt"/>
                <a:ea typeface="+mn-ea"/>
                <a:cs typeface="+mn-cs"/>
              </a:rPr>
              <a:t>).</a:t>
            </a:r>
          </a:p>
          <a:p>
            <a:pPr rtl="0" fontAlgn="base"/>
            <a:r>
              <a:rPr lang="en-IN" dirty="0" smtClean="0"/>
              <a:t/>
            </a:r>
            <a:br>
              <a:rPr lang="en-IN" dirty="0" smtClean="0"/>
            </a:br>
            <a:r>
              <a:rPr lang="en-IN" sz="1200" b="0" i="0" u="none" strike="noStrike" kern="1200" dirty="0" smtClean="0">
                <a:solidFill>
                  <a:schemeClr val="tx1"/>
                </a:solidFill>
                <a:effectLst/>
                <a:latin typeface="+mn-lt"/>
                <a:ea typeface="+mn-ea"/>
                <a:cs typeface="+mn-cs"/>
              </a:rPr>
              <a:t>While </a:t>
            </a:r>
            <a:r>
              <a:rPr lang="en-IN" sz="1200" b="0" i="0" u="none" strike="noStrike" kern="1200" dirty="0" err="1" smtClean="0">
                <a:solidFill>
                  <a:schemeClr val="tx1"/>
                </a:solidFill>
                <a:effectLst/>
                <a:latin typeface="+mn-lt"/>
                <a:ea typeface="+mn-ea"/>
                <a:cs typeface="+mn-cs"/>
              </a:rPr>
              <a:t>bitcoin</a:t>
            </a:r>
            <a:r>
              <a:rPr lang="en-IN" sz="1200" b="0" i="0" u="none" strike="noStrike" kern="1200" dirty="0" smtClean="0">
                <a:solidFill>
                  <a:schemeClr val="tx1"/>
                </a:solidFill>
                <a:effectLst/>
                <a:latin typeface="+mn-lt"/>
                <a:ea typeface="+mn-ea"/>
                <a:cs typeface="+mn-cs"/>
              </a:rPr>
              <a:t> has a scripting language built in, it’s very limited in functionality with only a few dozen operations. Ethereum has a full general-purpose language integrated (known in computer-speak as Turing-complete). Programs written in this built in language are known as “smart contracts”.</a:t>
            </a:r>
          </a:p>
          <a:p>
            <a:pPr rtl="0" fontAlgn="base"/>
            <a:endParaRPr lang="en-IN" sz="1200" b="0" i="0" u="none" strike="noStrike" kern="1200" dirty="0" smtClean="0">
              <a:solidFill>
                <a:schemeClr val="tx1"/>
              </a:solidFill>
              <a:effectLst/>
              <a:latin typeface="+mn-lt"/>
              <a:ea typeface="+mn-ea"/>
              <a:cs typeface="+mn-cs"/>
            </a:endParaRPr>
          </a:p>
          <a:p>
            <a:pPr rtl="0" fontAlgn="base"/>
            <a:r>
              <a:rPr lang="en-IN" sz="1200" b="0" i="0" u="none" strike="noStrike" kern="1200" dirty="0" smtClean="0">
                <a:solidFill>
                  <a:schemeClr val="tx1"/>
                </a:solidFill>
                <a:effectLst/>
                <a:latin typeface="+mn-lt"/>
                <a:ea typeface="+mn-ea"/>
                <a:cs typeface="+mn-cs"/>
              </a:rPr>
              <a:t>Hashing:- </a:t>
            </a:r>
            <a:r>
              <a:rPr lang="en-IN" sz="1200" b="0" i="0" u="none" strike="noStrike" kern="1200" baseline="0" dirty="0" smtClean="0">
                <a:solidFill>
                  <a:schemeClr val="tx1"/>
                </a:solidFill>
                <a:effectLst/>
                <a:latin typeface="+mn-lt"/>
                <a:ea typeface="+mn-ea"/>
                <a:cs typeface="+mn-cs"/>
              </a:rPr>
              <a:t> </a:t>
            </a:r>
            <a:r>
              <a:rPr lang="en-IN" sz="1200" b="0" i="0" u="none" strike="noStrike" kern="1200" dirty="0" err="1" smtClean="0">
                <a:solidFill>
                  <a:schemeClr val="tx1"/>
                </a:solidFill>
                <a:effectLst/>
                <a:latin typeface="+mn-lt"/>
                <a:ea typeface="+mn-ea"/>
                <a:cs typeface="+mn-cs"/>
              </a:rPr>
              <a:t>Bitcoin’s</a:t>
            </a:r>
            <a:r>
              <a:rPr lang="en-IN" sz="1200" b="0" i="0" u="none" strike="noStrike" kern="1200" dirty="0" smtClean="0">
                <a:solidFill>
                  <a:schemeClr val="tx1"/>
                </a:solidFill>
                <a:effectLst/>
                <a:latin typeface="+mn-lt"/>
                <a:ea typeface="+mn-ea"/>
                <a:cs typeface="+mn-cs"/>
              </a:rPr>
              <a:t> hashing algorithm (SHA-256) can be performed efficiently with special purpose hardware, known as ASICs (application-specific integrated circuit). The Ethereum hashing algorithm (KECCAK-256) is memory intensive so it’s far more difficult to build an economical special-purpose chip for. This allows for Ethereum to have greater mining decentralization</a:t>
            </a:r>
          </a:p>
          <a:p>
            <a:pPr rtl="0" fontAlgn="base"/>
            <a:endParaRPr lang="en-IN" sz="1200" b="0" i="0" u="none" strike="noStrike" kern="1200" dirty="0" smtClean="0">
              <a:solidFill>
                <a:schemeClr val="tx1"/>
              </a:solidFill>
              <a:effectLst/>
              <a:latin typeface="+mn-lt"/>
              <a:ea typeface="+mn-ea"/>
              <a:cs typeface="+mn-cs"/>
            </a:endParaRPr>
          </a:p>
          <a:p>
            <a:pPr rtl="0" fontAlgn="base"/>
            <a:endParaRPr lang="en-IN" sz="1200" b="0" i="0" u="none" strike="noStrike" kern="1200" dirty="0" smtClean="0">
              <a:solidFill>
                <a:schemeClr val="tx1"/>
              </a:solidFill>
              <a:effectLst/>
              <a:latin typeface="+mn-lt"/>
              <a:ea typeface="+mn-ea"/>
              <a:cs typeface="+mn-cs"/>
            </a:endParaRPr>
          </a:p>
          <a:p>
            <a:pPr rtl="0" fontAlgn="base"/>
            <a:endParaRPr lang="en-IN" sz="1200" b="0" i="0" u="none" strike="noStrike" kern="1200" dirty="0" smtClean="0">
              <a:solidFill>
                <a:schemeClr val="tx1"/>
              </a:solidFill>
              <a:effectLst/>
              <a:latin typeface="+mn-lt"/>
              <a:ea typeface="+mn-ea"/>
              <a:cs typeface="+mn-cs"/>
            </a:endParaRPr>
          </a:p>
          <a:p>
            <a:pPr marL="0" indent="0">
              <a:buNone/>
            </a:pPr>
            <a:endParaRPr lang="en-IN" baseline="0" dirty="0" smtClean="0"/>
          </a:p>
          <a:p>
            <a:pPr marL="0" indent="0">
              <a:buNone/>
            </a:pPr>
            <a:endParaRPr lang="en-IN" baseline="0" dirty="0" smtClean="0"/>
          </a:p>
          <a:p>
            <a:endParaRPr lang="en-IN" dirty="0"/>
          </a:p>
        </p:txBody>
      </p:sp>
      <p:sp>
        <p:nvSpPr>
          <p:cNvPr id="4" name="Slide Number Placeholder 3"/>
          <p:cNvSpPr>
            <a:spLocks noGrp="1"/>
          </p:cNvSpPr>
          <p:nvPr>
            <p:ph type="sldNum" sz="quarter" idx="10"/>
          </p:nvPr>
        </p:nvSpPr>
        <p:spPr/>
        <p:txBody>
          <a:bodyPr/>
          <a:lstStyle/>
          <a:p>
            <a:fld id="{5C85DA10-7EED-47F3-926A-B83159288207}" type="slidenum">
              <a:rPr lang="en-IN" smtClean="0"/>
              <a:t>30</a:t>
            </a:fld>
            <a:endParaRPr lang="en-IN"/>
          </a:p>
        </p:txBody>
      </p:sp>
    </p:spTree>
    <p:extLst>
      <p:ext uri="{BB962C8B-B14F-4D97-AF65-F5344CB8AC3E}">
        <p14:creationId xmlns:p14="http://schemas.microsoft.com/office/powerpoint/2010/main" val="31754188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smtClean="0"/>
          </a:p>
          <a:p>
            <a:endParaRPr lang="en-IN" dirty="0" smtClean="0"/>
          </a:p>
          <a:p>
            <a:r>
              <a:rPr lang="en-IN" dirty="0" err="1" smtClean="0"/>
              <a:t>Dapp</a:t>
            </a:r>
            <a:r>
              <a:rPr lang="en-IN" dirty="0" smtClean="0"/>
              <a:t>:-&gt;</a:t>
            </a:r>
          </a:p>
          <a:p>
            <a:r>
              <a:rPr lang="en-IN" dirty="0" smtClean="0"/>
              <a:t>What are </a:t>
            </a:r>
            <a:r>
              <a:rPr lang="en-IN" dirty="0" err="1" smtClean="0"/>
              <a:t>Dapps</a:t>
            </a:r>
            <a:r>
              <a:rPr lang="en-IN" dirty="0" smtClean="0"/>
              <a:t> you might ask?</a:t>
            </a:r>
          </a:p>
          <a:p>
            <a:r>
              <a:rPr lang="en-IN" dirty="0" smtClean="0"/>
              <a:t> Imagine having your car working away, transporting passengers while you’re at work. Imagine having your computer utilizing its spare capacity to serve businesses and people across the globe. Imagine being paid for browsing the web and taking ownership of your, arguably invaluable, attention. Imagine the world like that. That world is not far away.</a:t>
            </a:r>
          </a:p>
          <a:p>
            <a:r>
              <a:rPr lang="en-IN" dirty="0" smtClean="0"/>
              <a:t>As the concept is still in its infancy, there might not be one definition of what a </a:t>
            </a:r>
            <a:r>
              <a:rPr lang="en-IN" dirty="0" err="1" smtClean="0"/>
              <a:t>Dapp</a:t>
            </a:r>
            <a:r>
              <a:rPr lang="en-IN" dirty="0" smtClean="0"/>
              <a:t> is. However, there are noticeable common features of </a:t>
            </a:r>
            <a:r>
              <a:rPr lang="en-IN" dirty="0" err="1" smtClean="0"/>
              <a:t>Dapps</a:t>
            </a:r>
            <a:r>
              <a:rPr lang="en-IN" dirty="0" smtClean="0"/>
              <a:t>:</a:t>
            </a:r>
          </a:p>
          <a:p>
            <a:r>
              <a:rPr lang="en-IN" b="1" dirty="0" smtClean="0"/>
              <a:t>Open Source</a:t>
            </a:r>
            <a:r>
              <a:rPr lang="en-IN" dirty="0" smtClean="0"/>
              <a:t>. Ideally, it should be governed by autonomy and all changes must be decided by the consensus, or a majority, of its users. Its code base should be available for scrutiny.</a:t>
            </a:r>
          </a:p>
          <a:p>
            <a:r>
              <a:rPr lang="en-IN" b="1" dirty="0" smtClean="0"/>
              <a:t>Decentralized</a:t>
            </a:r>
            <a:r>
              <a:rPr lang="en-IN" dirty="0" smtClean="0"/>
              <a:t>. All records of the application’s operation must be stored on a public and decentralized </a:t>
            </a:r>
            <a:r>
              <a:rPr lang="en-IN" dirty="0" err="1" smtClean="0"/>
              <a:t>blockchain</a:t>
            </a:r>
            <a:r>
              <a:rPr lang="en-IN" dirty="0" smtClean="0"/>
              <a:t> to avoid pitfalls of centralization.</a:t>
            </a:r>
          </a:p>
          <a:p>
            <a:r>
              <a:rPr lang="en-IN" b="1" dirty="0" smtClean="0"/>
              <a:t>Incentivized</a:t>
            </a:r>
            <a:r>
              <a:rPr lang="en-IN" dirty="0" smtClean="0"/>
              <a:t>. Validators of the </a:t>
            </a:r>
            <a:r>
              <a:rPr lang="en-IN" dirty="0" err="1" smtClean="0"/>
              <a:t>blockchain</a:t>
            </a:r>
            <a:r>
              <a:rPr lang="en-IN" dirty="0" smtClean="0"/>
              <a:t> should be incentivized by rewarding them accordingly with cryptographic tokens.</a:t>
            </a:r>
          </a:p>
          <a:p>
            <a:r>
              <a:rPr lang="en-IN" b="1" dirty="0" smtClean="0"/>
              <a:t>Protocol.</a:t>
            </a:r>
            <a:r>
              <a:rPr lang="en-IN" dirty="0" smtClean="0"/>
              <a:t> The application community must agree on a cryptographic algorithm to show proof of value. </a:t>
            </a:r>
          </a:p>
          <a:p>
            <a:r>
              <a:rPr lang="en-IN" dirty="0" smtClean="0"/>
              <a:t>Some successful</a:t>
            </a:r>
            <a:r>
              <a:rPr lang="en-IN" baseline="0" dirty="0" smtClean="0"/>
              <a:t> </a:t>
            </a:r>
            <a:r>
              <a:rPr lang="en-IN" baseline="0" dirty="0" err="1" smtClean="0"/>
              <a:t>ethereum</a:t>
            </a:r>
            <a:r>
              <a:rPr lang="en-IN" baseline="0" dirty="0" smtClean="0"/>
              <a:t> based </a:t>
            </a:r>
            <a:r>
              <a:rPr lang="en-IN" baseline="0" dirty="0" err="1" smtClean="0"/>
              <a:t>dapps</a:t>
            </a:r>
            <a:r>
              <a:rPr lang="en-IN" baseline="0" dirty="0" smtClean="0"/>
              <a:t> are:-</a:t>
            </a:r>
          </a:p>
          <a:p>
            <a:endParaRPr lang="en-IN" baseline="0" dirty="0" smtClean="0"/>
          </a:p>
          <a:p>
            <a:r>
              <a:rPr lang="en-IN" baseline="0" dirty="0" smtClean="0"/>
              <a:t>GOLEM,AUGUR,BRAVE browser.</a:t>
            </a:r>
          </a:p>
          <a:p>
            <a:endParaRPr lang="en-IN" dirty="0" smtClean="0"/>
          </a:p>
          <a:p>
            <a:endParaRPr lang="en-IN" dirty="0"/>
          </a:p>
        </p:txBody>
      </p:sp>
      <p:sp>
        <p:nvSpPr>
          <p:cNvPr id="4" name="Slide Number Placeholder 3"/>
          <p:cNvSpPr>
            <a:spLocks noGrp="1"/>
          </p:cNvSpPr>
          <p:nvPr>
            <p:ph type="sldNum" sz="quarter" idx="10"/>
          </p:nvPr>
        </p:nvSpPr>
        <p:spPr/>
        <p:txBody>
          <a:bodyPr/>
          <a:lstStyle/>
          <a:p>
            <a:fld id="{5C85DA10-7EED-47F3-926A-B83159288207}" type="slidenum">
              <a:rPr lang="en-IN" smtClean="0"/>
              <a:t>31</a:t>
            </a:fld>
            <a:endParaRPr lang="en-IN"/>
          </a:p>
        </p:txBody>
      </p:sp>
    </p:spTree>
    <p:extLst>
      <p:ext uri="{BB962C8B-B14F-4D97-AF65-F5344CB8AC3E}">
        <p14:creationId xmlns:p14="http://schemas.microsoft.com/office/powerpoint/2010/main" val="10948090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DAO=&gt;</a:t>
            </a:r>
          </a:p>
          <a:p>
            <a:endParaRPr lang="en-IN" dirty="0" smtClean="0"/>
          </a:p>
          <a:p>
            <a:r>
              <a:rPr lang="en-IN" dirty="0" smtClean="0"/>
              <a:t>A decentralized autonomous organization, or just DAO, is a business or organization whose decisions are made electronically by a written computer code or through the vote of its members. In essence it is a system of hard coded rules that define which actions an organization will take.</a:t>
            </a:r>
          </a:p>
          <a:p>
            <a:endParaRPr lang="en-IN" dirty="0" smtClean="0"/>
          </a:p>
          <a:p>
            <a:r>
              <a:rPr lang="en-IN" dirty="0" smtClean="0"/>
              <a:t>For ex: Imagine a vending machine that not only takes money from you and gives you a snack in return but also uses that money to automatically re-order the goods. This machine also orders cleaning services and pays its rent all by itself. Moreover, as you put money into that machine, you and its other users have a say in what snacks it will order and how often should it be cleaned. It has no managers, all of those processes were pre-written into code.</a:t>
            </a:r>
          </a:p>
          <a:p>
            <a:endParaRPr lang="en-IN" dirty="0" smtClean="0"/>
          </a:p>
          <a:p>
            <a:r>
              <a:rPr lang="en-IN" b="1" dirty="0" smtClean="0"/>
              <a:t> what does a DAO need to be fully operational?</a:t>
            </a:r>
          </a:p>
          <a:p>
            <a:r>
              <a:rPr lang="en-IN" b="1" dirty="0" smtClean="0"/>
              <a:t> </a:t>
            </a:r>
            <a:r>
              <a:rPr lang="en-IN" dirty="0" smtClean="0"/>
              <a:t>First of all, a set of rules according to which it will operate. </a:t>
            </a:r>
          </a:p>
          <a:p>
            <a:r>
              <a:rPr lang="en-IN" dirty="0" smtClean="0"/>
              <a:t>Those rules are encoded as a smart contract, which is essentially a computer program, that autonomously exists on the Internet, but at the same time it needs people to perform task that it can’t do by itself.</a:t>
            </a:r>
          </a:p>
          <a:p>
            <a:r>
              <a:rPr lang="en-IN" dirty="0" smtClean="0"/>
              <a:t>Once the rules are established, a DAO enters a funding phase. </a:t>
            </a:r>
          </a:p>
          <a:p>
            <a:r>
              <a:rPr lang="en-IN" dirty="0" smtClean="0"/>
              <a:t>This is a very important part for two reasons:- </a:t>
            </a:r>
          </a:p>
          <a:p>
            <a:r>
              <a:rPr lang="en-IN" dirty="0" smtClean="0"/>
              <a:t>Firstly, a DAO has to have some kind of an internal property, tokens that can be spent by the organization or used to reward certain activities within it. </a:t>
            </a:r>
          </a:p>
          <a:p>
            <a:r>
              <a:rPr lang="en-IN" dirty="0" smtClean="0"/>
              <a:t>Secondly, by investing in a DAO, users get voting rights and subsequently the ability to influence the way it operates.</a:t>
            </a:r>
          </a:p>
          <a:p>
            <a:endParaRPr lang="en-IN" dirty="0" smtClean="0"/>
          </a:p>
          <a:p>
            <a:pPr rtl="0"/>
            <a:r>
              <a:rPr lang="en-IN" dirty="0" smtClean="0"/>
              <a:t>After the funding period is over and a DAO is deployed, it becomes fully autonomous and completely independent from its creators as well as anyone else for that matter. They’re open source, which means their code can be viewed by anyone. Moreover, all of the rules and financial transactions are recorded in the </a:t>
            </a:r>
            <a:r>
              <a:rPr lang="en-IN" dirty="0" err="1" smtClean="0"/>
              <a:t>Blockchain</a:t>
            </a:r>
            <a:r>
              <a:rPr lang="en-IN" dirty="0" smtClean="0"/>
              <a:t>. This makes DAOs fully transparent, immutable and incorruptible.</a:t>
            </a:r>
          </a:p>
          <a:p>
            <a:r>
              <a:rPr lang="en-IN" dirty="0" smtClean="0"/>
              <a:t>Once a DAO is operational, all the decisions on where and how to spend its funds are made via reaching a consensus. Everyone who bought a stake in a DAO can make proposals regarding its future. In order to prevent the network being spammed with proposals, a monetary deposit could be required to make one.</a:t>
            </a:r>
          </a:p>
          <a:p>
            <a:endParaRPr lang="en-IN" dirty="0" smtClean="0"/>
          </a:p>
          <a:p>
            <a:endParaRPr lang="en-IN" dirty="0" smtClean="0"/>
          </a:p>
          <a:p>
            <a:r>
              <a:rPr lang="en-IN" dirty="0" smtClean="0"/>
              <a:t>Some successful</a:t>
            </a:r>
            <a:r>
              <a:rPr lang="en-IN" baseline="0" dirty="0" smtClean="0"/>
              <a:t> </a:t>
            </a:r>
            <a:r>
              <a:rPr lang="en-IN" baseline="0" dirty="0" err="1" smtClean="0"/>
              <a:t>daos</a:t>
            </a:r>
            <a:r>
              <a:rPr lang="en-IN" baseline="0" dirty="0" smtClean="0"/>
              <a:t>:-</a:t>
            </a:r>
          </a:p>
          <a:p>
            <a:r>
              <a:rPr lang="en-IN" baseline="0" dirty="0" err="1" smtClean="0"/>
              <a:t>Steemit</a:t>
            </a:r>
            <a:r>
              <a:rPr lang="en-IN" baseline="0" dirty="0" smtClean="0"/>
              <a:t> ,brave browser.</a:t>
            </a:r>
            <a:endParaRPr lang="en-IN" dirty="0" smtClean="0"/>
          </a:p>
          <a:p>
            <a:endParaRPr lang="en-IN" dirty="0" smtClean="0"/>
          </a:p>
          <a:p>
            <a:endParaRPr lang="en-IN" dirty="0" smtClean="0"/>
          </a:p>
          <a:p>
            <a:endParaRPr lang="en-IN" dirty="0" smtClean="0"/>
          </a:p>
          <a:p>
            <a:endParaRPr lang="en-IN" smtClean="0"/>
          </a:p>
          <a:p>
            <a:endParaRPr lang="en-IN" dirty="0"/>
          </a:p>
        </p:txBody>
      </p:sp>
      <p:sp>
        <p:nvSpPr>
          <p:cNvPr id="4" name="Slide Number Placeholder 3"/>
          <p:cNvSpPr>
            <a:spLocks noGrp="1"/>
          </p:cNvSpPr>
          <p:nvPr>
            <p:ph type="sldNum" sz="quarter" idx="10"/>
          </p:nvPr>
        </p:nvSpPr>
        <p:spPr/>
        <p:txBody>
          <a:bodyPr/>
          <a:lstStyle/>
          <a:p>
            <a:fld id="{5C85DA10-7EED-47F3-926A-B83159288207}" type="slidenum">
              <a:rPr lang="en-IN" smtClean="0"/>
              <a:t>32</a:t>
            </a:fld>
            <a:endParaRPr lang="en-IN"/>
          </a:p>
        </p:txBody>
      </p:sp>
    </p:spTree>
    <p:extLst>
      <p:ext uri="{BB962C8B-B14F-4D97-AF65-F5344CB8AC3E}">
        <p14:creationId xmlns:p14="http://schemas.microsoft.com/office/powerpoint/2010/main" val="10948090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The</a:t>
            </a:r>
            <a:r>
              <a:rPr lang="en-IN" baseline="0" dirty="0" smtClean="0"/>
              <a:t> </a:t>
            </a:r>
            <a:r>
              <a:rPr lang="en-IN" baseline="0" dirty="0" err="1" smtClean="0"/>
              <a:t>ethereum</a:t>
            </a:r>
            <a:r>
              <a:rPr lang="en-IN" baseline="0" dirty="0" smtClean="0"/>
              <a:t> eco system consist of many tools for which are important while developing </a:t>
            </a:r>
            <a:r>
              <a:rPr lang="en-IN" baseline="0" dirty="0" err="1" smtClean="0"/>
              <a:t>dapps.But</a:t>
            </a:r>
            <a:r>
              <a:rPr lang="en-IN" baseline="0" dirty="0" smtClean="0"/>
              <a:t> most of them are still in infancy so can not be relied upon.</a:t>
            </a:r>
          </a:p>
          <a:p>
            <a:r>
              <a:rPr lang="en-IN" baseline="0" dirty="0" smtClean="0"/>
              <a:t>Here is a list of tools one must learn to develop a cool app on </a:t>
            </a:r>
            <a:r>
              <a:rPr lang="en-IN" baseline="0" dirty="0" err="1" smtClean="0"/>
              <a:t>ethereum</a:t>
            </a:r>
            <a:r>
              <a:rPr lang="en-IN" baseline="0" dirty="0" smtClean="0"/>
              <a:t>:-</a:t>
            </a:r>
          </a:p>
          <a:p>
            <a:endParaRPr lang="en-IN" baseline="0" dirty="0" smtClean="0"/>
          </a:p>
          <a:p>
            <a:r>
              <a:rPr lang="en-IN" baseline="0" dirty="0" smtClean="0"/>
              <a:t>Solidity:-  Solidity is programming </a:t>
            </a:r>
            <a:r>
              <a:rPr lang="en-IN" baseline="0" dirty="0" err="1" smtClean="0"/>
              <a:t>langauge</a:t>
            </a:r>
            <a:r>
              <a:rPr lang="en-IN" baseline="0" dirty="0" smtClean="0"/>
              <a:t> similar to </a:t>
            </a:r>
            <a:r>
              <a:rPr lang="en-IN" baseline="0" dirty="0" err="1" smtClean="0"/>
              <a:t>javascript</a:t>
            </a:r>
            <a:r>
              <a:rPr lang="en-IN" baseline="0" dirty="0" smtClean="0"/>
              <a:t> but it is statically </a:t>
            </a:r>
            <a:r>
              <a:rPr lang="en-IN" baseline="0" dirty="0" err="1" smtClean="0"/>
              <a:t>typed.It</a:t>
            </a:r>
            <a:r>
              <a:rPr lang="en-IN" baseline="0" dirty="0" smtClean="0"/>
              <a:t> is specifically designed for </a:t>
            </a:r>
            <a:r>
              <a:rPr lang="en-IN" baseline="0" dirty="0" err="1" smtClean="0"/>
              <a:t>ethereum.There</a:t>
            </a:r>
            <a:r>
              <a:rPr lang="en-IN" baseline="0" dirty="0" smtClean="0"/>
              <a:t> are other </a:t>
            </a:r>
            <a:r>
              <a:rPr lang="en-IN" baseline="0" dirty="0" err="1" smtClean="0"/>
              <a:t>langauges</a:t>
            </a:r>
            <a:r>
              <a:rPr lang="en-IN" baseline="0" dirty="0" smtClean="0"/>
              <a:t> like viper and serpent but solidity is most matured So we will use it in training session.</a:t>
            </a:r>
          </a:p>
          <a:p>
            <a:endParaRPr lang="en-IN" baseline="0" dirty="0" smtClean="0"/>
          </a:p>
          <a:p>
            <a:pPr rtl="0"/>
            <a:r>
              <a:rPr lang="en-IN" baseline="0" dirty="0" smtClean="0"/>
              <a:t>Web3:- W</a:t>
            </a:r>
            <a:r>
              <a:rPr lang="en-IN" dirty="0" smtClean="0"/>
              <a:t>eb3.js is a collection of libraries which allow you to interact with a local or remote </a:t>
            </a:r>
            <a:r>
              <a:rPr lang="en-IN" dirty="0" err="1" smtClean="0"/>
              <a:t>ethereum</a:t>
            </a:r>
            <a:r>
              <a:rPr lang="en-IN" dirty="0" smtClean="0"/>
              <a:t> node.</a:t>
            </a:r>
          </a:p>
          <a:p>
            <a:pPr rtl="0"/>
            <a:endParaRPr lang="en-IN" dirty="0" smtClean="0">
              <a:effectLst/>
            </a:endParaRPr>
          </a:p>
          <a:p>
            <a:pPr rtl="0"/>
            <a:r>
              <a:rPr lang="en-IN" dirty="0" smtClean="0">
                <a:effectLst/>
              </a:rPr>
              <a:t>Remix:</a:t>
            </a:r>
            <a:r>
              <a:rPr lang="en-IN" baseline="0" dirty="0" smtClean="0">
                <a:effectLst/>
              </a:rPr>
              <a:t> Remix is an online IDE for writing ,debugging and deploying smart contracts on main network and also on test </a:t>
            </a:r>
            <a:r>
              <a:rPr lang="en-IN" baseline="0" dirty="0" err="1" smtClean="0">
                <a:effectLst/>
              </a:rPr>
              <a:t>networks.It</a:t>
            </a:r>
            <a:r>
              <a:rPr lang="en-IN" baseline="0" dirty="0" smtClean="0">
                <a:effectLst/>
              </a:rPr>
              <a:t> also provide and in-memory simulation of </a:t>
            </a:r>
            <a:r>
              <a:rPr lang="en-IN" baseline="0" dirty="0" err="1" smtClean="0">
                <a:effectLst/>
              </a:rPr>
              <a:t>blockchain.We</a:t>
            </a:r>
            <a:r>
              <a:rPr lang="en-IN" baseline="0" dirty="0" smtClean="0">
                <a:effectLst/>
              </a:rPr>
              <a:t> will see it in action in training session.</a:t>
            </a:r>
          </a:p>
          <a:p>
            <a:pPr rtl="0"/>
            <a:endParaRPr lang="en-IN" baseline="0" dirty="0" smtClean="0">
              <a:effectLst/>
            </a:endParaRPr>
          </a:p>
          <a:p>
            <a:pPr rtl="0"/>
            <a:r>
              <a:rPr lang="en-IN" baseline="0" dirty="0" smtClean="0">
                <a:effectLst/>
              </a:rPr>
              <a:t>Truffle :- Truffle is a framework for quickly </a:t>
            </a:r>
            <a:r>
              <a:rPr lang="en-IN" baseline="0" dirty="0" err="1" smtClean="0">
                <a:effectLst/>
              </a:rPr>
              <a:t>testing,deploying</a:t>
            </a:r>
            <a:r>
              <a:rPr lang="en-IN" baseline="0" dirty="0" smtClean="0">
                <a:effectLst/>
              </a:rPr>
              <a:t> and interacting with </a:t>
            </a:r>
            <a:r>
              <a:rPr lang="en-IN" baseline="0" dirty="0" err="1" smtClean="0">
                <a:effectLst/>
              </a:rPr>
              <a:t>blockchain.Truffle</a:t>
            </a:r>
            <a:r>
              <a:rPr lang="en-IN" baseline="0" dirty="0" smtClean="0">
                <a:effectLst/>
              </a:rPr>
              <a:t> provides an abstraction layer for the complexities involved in smart contract development.</a:t>
            </a:r>
          </a:p>
          <a:p>
            <a:pPr rtl="0"/>
            <a:endParaRPr lang="en-IN" baseline="0" dirty="0" smtClean="0">
              <a:effectLst/>
            </a:endParaRPr>
          </a:p>
          <a:p>
            <a:pPr rtl="0"/>
            <a:r>
              <a:rPr lang="en-IN" baseline="0" dirty="0" smtClean="0">
                <a:effectLst/>
              </a:rPr>
              <a:t>Ganache:-  Ganache provides an in memory simulation of </a:t>
            </a:r>
            <a:r>
              <a:rPr lang="en-IN" baseline="0" dirty="0" err="1" smtClean="0">
                <a:effectLst/>
              </a:rPr>
              <a:t>blockchain</a:t>
            </a:r>
            <a:r>
              <a:rPr lang="en-IN" baseline="0" dirty="0" smtClean="0">
                <a:effectLst/>
              </a:rPr>
              <a:t> for smart contract development </a:t>
            </a:r>
            <a:r>
              <a:rPr lang="en-IN" baseline="0" dirty="0" err="1" smtClean="0">
                <a:effectLst/>
              </a:rPr>
              <a:t>purposes.Operations</a:t>
            </a:r>
            <a:r>
              <a:rPr lang="en-IN" baseline="0" dirty="0" smtClean="0">
                <a:effectLst/>
              </a:rPr>
              <a:t> on actual </a:t>
            </a:r>
            <a:r>
              <a:rPr lang="en-IN" baseline="0" dirty="0" err="1" smtClean="0">
                <a:effectLst/>
              </a:rPr>
              <a:t>ethereum</a:t>
            </a:r>
            <a:r>
              <a:rPr lang="en-IN" baseline="0" dirty="0" smtClean="0">
                <a:effectLst/>
              </a:rPr>
              <a:t> </a:t>
            </a:r>
            <a:r>
              <a:rPr lang="en-IN" baseline="0" dirty="0" err="1" smtClean="0">
                <a:effectLst/>
              </a:rPr>
              <a:t>blockchain</a:t>
            </a:r>
            <a:r>
              <a:rPr lang="en-IN" baseline="0" dirty="0" smtClean="0">
                <a:effectLst/>
              </a:rPr>
              <a:t> are asynchronous so requires arbitrary amount of </a:t>
            </a:r>
            <a:r>
              <a:rPr lang="en-IN" baseline="0" dirty="0" err="1" smtClean="0">
                <a:effectLst/>
              </a:rPr>
              <a:t>time.So</a:t>
            </a:r>
            <a:r>
              <a:rPr lang="en-IN" baseline="0" dirty="0" smtClean="0">
                <a:effectLst/>
              </a:rPr>
              <a:t> for development purpose we can use ganache for quickly </a:t>
            </a:r>
            <a:r>
              <a:rPr lang="en-IN" baseline="0" dirty="0" err="1" smtClean="0">
                <a:effectLst/>
              </a:rPr>
              <a:t>writing,deploying</a:t>
            </a:r>
            <a:r>
              <a:rPr lang="en-IN" baseline="0" dirty="0" smtClean="0">
                <a:effectLst/>
              </a:rPr>
              <a:t> and testing our contract locally in system memory.</a:t>
            </a:r>
          </a:p>
          <a:p>
            <a:pPr rtl="0"/>
            <a:endParaRPr lang="en-IN" baseline="0" dirty="0" smtClean="0">
              <a:effectLst/>
            </a:endParaRPr>
          </a:p>
          <a:p>
            <a:pPr rtl="0"/>
            <a:r>
              <a:rPr lang="en-IN" baseline="0" dirty="0" err="1" smtClean="0">
                <a:effectLst/>
              </a:rPr>
              <a:t>Metamask</a:t>
            </a:r>
            <a:r>
              <a:rPr lang="en-IN" baseline="0" dirty="0" smtClean="0">
                <a:effectLst/>
              </a:rPr>
              <a:t>:-</a:t>
            </a:r>
            <a:r>
              <a:rPr lang="en-IN" baseline="0" dirty="0" err="1" smtClean="0">
                <a:effectLst/>
              </a:rPr>
              <a:t>Metamask</a:t>
            </a:r>
            <a:r>
              <a:rPr lang="en-IN" baseline="0" dirty="0" smtClean="0">
                <a:effectLst/>
              </a:rPr>
              <a:t> is a </a:t>
            </a:r>
            <a:r>
              <a:rPr lang="en-IN" baseline="0" dirty="0" err="1" smtClean="0">
                <a:effectLst/>
              </a:rPr>
              <a:t>ethereum</a:t>
            </a:r>
            <a:r>
              <a:rPr lang="en-IN" baseline="0" dirty="0" smtClean="0">
                <a:effectLst/>
              </a:rPr>
              <a:t> wallet which is installed as a chrome </a:t>
            </a:r>
            <a:r>
              <a:rPr lang="en-IN" baseline="0" dirty="0" err="1" smtClean="0">
                <a:effectLst/>
              </a:rPr>
              <a:t>extention</a:t>
            </a:r>
            <a:r>
              <a:rPr lang="en-IN" baseline="0" dirty="0" smtClean="0">
                <a:effectLst/>
              </a:rPr>
              <a:t> .We can use </a:t>
            </a:r>
            <a:r>
              <a:rPr lang="en-IN" baseline="0" dirty="0" err="1" smtClean="0">
                <a:effectLst/>
              </a:rPr>
              <a:t>metamask</a:t>
            </a:r>
            <a:r>
              <a:rPr lang="en-IN" baseline="0" dirty="0" smtClean="0">
                <a:effectLst/>
              </a:rPr>
              <a:t> to create accounts ,send transactions ,receive ether and also to deploy contracts directly from remix </a:t>
            </a:r>
            <a:r>
              <a:rPr lang="en-IN" baseline="0" dirty="0" err="1" smtClean="0">
                <a:effectLst/>
              </a:rPr>
              <a:t>IDE.We</a:t>
            </a:r>
            <a:r>
              <a:rPr lang="en-IN" baseline="0" dirty="0" smtClean="0">
                <a:effectLst/>
              </a:rPr>
              <a:t> can also connect local network instance of </a:t>
            </a:r>
            <a:r>
              <a:rPr lang="en-IN" baseline="0" dirty="0" err="1" smtClean="0">
                <a:effectLst/>
              </a:rPr>
              <a:t>ethereum</a:t>
            </a:r>
            <a:r>
              <a:rPr lang="en-IN" baseline="0" dirty="0" smtClean="0">
                <a:effectLst/>
              </a:rPr>
              <a:t> node or local </a:t>
            </a:r>
            <a:r>
              <a:rPr lang="en-IN" baseline="0" dirty="0" err="1" smtClean="0">
                <a:effectLst/>
              </a:rPr>
              <a:t>ethereum</a:t>
            </a:r>
            <a:r>
              <a:rPr lang="en-IN" baseline="0" dirty="0" smtClean="0">
                <a:effectLst/>
              </a:rPr>
              <a:t> </a:t>
            </a:r>
            <a:r>
              <a:rPr lang="en-IN" baseline="0" dirty="0" err="1" smtClean="0">
                <a:effectLst/>
              </a:rPr>
              <a:t>blockchain</a:t>
            </a:r>
            <a:r>
              <a:rPr lang="en-IN" baseline="0" dirty="0" smtClean="0">
                <a:effectLst/>
              </a:rPr>
              <a:t> simulation such as  ganache to </a:t>
            </a:r>
            <a:r>
              <a:rPr lang="en-IN" baseline="0" dirty="0" err="1" smtClean="0">
                <a:effectLst/>
              </a:rPr>
              <a:t>metamask</a:t>
            </a:r>
            <a:r>
              <a:rPr lang="en-IN" baseline="0" dirty="0" smtClean="0">
                <a:effectLst/>
              </a:rPr>
              <a:t>.</a:t>
            </a:r>
          </a:p>
          <a:p>
            <a:pPr rtl="0"/>
            <a:endParaRPr lang="en-IN" baseline="0" dirty="0" smtClean="0">
              <a:effectLst/>
            </a:endParaRPr>
          </a:p>
          <a:p>
            <a:pPr rtl="0"/>
            <a:r>
              <a:rPr lang="en-IN" baseline="0" dirty="0" err="1" smtClean="0">
                <a:effectLst/>
              </a:rPr>
              <a:t>Geth</a:t>
            </a:r>
            <a:r>
              <a:rPr lang="en-IN" baseline="0" dirty="0" smtClean="0">
                <a:effectLst/>
              </a:rPr>
              <a:t> :- </a:t>
            </a:r>
            <a:r>
              <a:rPr lang="en-IN" baseline="0" dirty="0" err="1" smtClean="0">
                <a:effectLst/>
              </a:rPr>
              <a:t>Geth</a:t>
            </a:r>
            <a:r>
              <a:rPr lang="en-IN" baseline="0" dirty="0" smtClean="0">
                <a:effectLst/>
              </a:rPr>
              <a:t> is a </a:t>
            </a:r>
            <a:r>
              <a:rPr lang="en-IN" baseline="0" dirty="0" err="1" smtClean="0">
                <a:effectLst/>
              </a:rPr>
              <a:t>ethereum</a:t>
            </a:r>
            <a:r>
              <a:rPr lang="en-IN" baseline="0" dirty="0" smtClean="0">
                <a:effectLst/>
              </a:rPr>
              <a:t> </a:t>
            </a:r>
            <a:r>
              <a:rPr lang="en-IN" baseline="0" dirty="0" err="1" smtClean="0">
                <a:effectLst/>
              </a:rPr>
              <a:t>client.We</a:t>
            </a:r>
            <a:r>
              <a:rPr lang="en-IN" baseline="0" dirty="0" smtClean="0">
                <a:effectLst/>
              </a:rPr>
              <a:t> can use </a:t>
            </a:r>
            <a:r>
              <a:rPr lang="en-IN" baseline="0" dirty="0" err="1" smtClean="0">
                <a:effectLst/>
              </a:rPr>
              <a:t>geth</a:t>
            </a:r>
            <a:r>
              <a:rPr lang="en-IN" baseline="0" dirty="0" smtClean="0">
                <a:effectLst/>
              </a:rPr>
              <a:t> set up our own </a:t>
            </a:r>
            <a:r>
              <a:rPr lang="en-IN" baseline="0" dirty="0" err="1" smtClean="0">
                <a:effectLst/>
              </a:rPr>
              <a:t>ethereum</a:t>
            </a:r>
            <a:r>
              <a:rPr lang="en-IN" baseline="0" dirty="0" smtClean="0">
                <a:effectLst/>
              </a:rPr>
              <a:t> node to start mining and also to create our </a:t>
            </a:r>
            <a:r>
              <a:rPr lang="en-IN" baseline="0" dirty="0" err="1" smtClean="0">
                <a:effectLst/>
              </a:rPr>
              <a:t>ptivate</a:t>
            </a:r>
            <a:r>
              <a:rPr lang="en-IN" baseline="0" dirty="0" smtClean="0">
                <a:effectLst/>
              </a:rPr>
              <a:t> network on </a:t>
            </a:r>
            <a:r>
              <a:rPr lang="en-IN" baseline="0" dirty="0" err="1" smtClean="0">
                <a:effectLst/>
              </a:rPr>
              <a:t>ethereum</a:t>
            </a:r>
            <a:r>
              <a:rPr lang="en-IN" baseline="0" dirty="0" smtClean="0">
                <a:effectLst/>
              </a:rPr>
              <a:t>.</a:t>
            </a:r>
          </a:p>
          <a:p>
            <a:pPr rtl="0"/>
            <a:r>
              <a:rPr lang="en-IN" baseline="0" dirty="0" smtClean="0">
                <a:effectLst/>
              </a:rPr>
              <a:t>While setting up a node for mining we need to download entire </a:t>
            </a:r>
            <a:r>
              <a:rPr lang="en-IN" baseline="0" dirty="0" err="1" smtClean="0">
                <a:effectLst/>
              </a:rPr>
              <a:t>blockchain</a:t>
            </a:r>
            <a:r>
              <a:rPr lang="en-IN" baseline="0" dirty="0" smtClean="0">
                <a:effectLst/>
              </a:rPr>
              <a:t> in our system which requires a lot of storage space.</a:t>
            </a:r>
          </a:p>
          <a:p>
            <a:pPr rtl="0"/>
            <a:r>
              <a:rPr lang="en-IN" baseline="0" dirty="0" smtClean="0">
                <a:effectLst/>
              </a:rPr>
              <a:t>For creating private network it is not required to download entire </a:t>
            </a:r>
            <a:r>
              <a:rPr lang="en-IN" baseline="0" dirty="0" err="1" smtClean="0">
                <a:effectLst/>
              </a:rPr>
              <a:t>blockchain</a:t>
            </a:r>
            <a:r>
              <a:rPr lang="en-IN" baseline="0" dirty="0" smtClean="0">
                <a:effectLst/>
              </a:rPr>
              <a:t>.</a:t>
            </a:r>
          </a:p>
          <a:p>
            <a:pPr rtl="0"/>
            <a:r>
              <a:rPr lang="en-IN" sz="1200" b="0" i="0" u="none" strike="noStrike" kern="1200" dirty="0" err="1" smtClean="0">
                <a:solidFill>
                  <a:schemeClr val="tx1"/>
                </a:solidFill>
                <a:effectLst/>
                <a:latin typeface="+mn-lt"/>
                <a:ea typeface="+mn-ea"/>
                <a:cs typeface="+mn-cs"/>
              </a:rPr>
              <a:t>Geth</a:t>
            </a:r>
            <a:r>
              <a:rPr lang="en-IN" sz="1200" b="0" i="0" u="none" strike="noStrike" kern="1200" dirty="0" smtClean="0">
                <a:solidFill>
                  <a:schemeClr val="tx1"/>
                </a:solidFill>
                <a:effectLst/>
                <a:latin typeface="+mn-lt"/>
                <a:ea typeface="+mn-ea"/>
                <a:cs typeface="+mn-cs"/>
              </a:rPr>
              <a:t> allows us to mine </a:t>
            </a:r>
            <a:r>
              <a:rPr lang="en-IN" sz="1200" b="0" i="0" u="none" strike="noStrike" kern="1200" dirty="0" err="1" smtClean="0">
                <a:solidFill>
                  <a:schemeClr val="tx1"/>
                </a:solidFill>
                <a:effectLst/>
                <a:latin typeface="+mn-lt"/>
                <a:ea typeface="+mn-ea"/>
                <a:cs typeface="+mn-cs"/>
              </a:rPr>
              <a:t>blocks,create</a:t>
            </a:r>
            <a:r>
              <a:rPr lang="en-IN" sz="1200" b="0" i="0" u="none" strike="noStrike" kern="1200" dirty="0" smtClean="0">
                <a:solidFill>
                  <a:schemeClr val="tx1"/>
                </a:solidFill>
                <a:effectLst/>
                <a:latin typeface="+mn-lt"/>
                <a:ea typeface="+mn-ea"/>
                <a:cs typeface="+mn-cs"/>
              </a:rPr>
              <a:t> </a:t>
            </a:r>
            <a:r>
              <a:rPr lang="en-IN" sz="1200" b="0" i="0" u="none" strike="noStrike" kern="1200" dirty="0" err="1" smtClean="0">
                <a:solidFill>
                  <a:schemeClr val="tx1"/>
                </a:solidFill>
                <a:effectLst/>
                <a:latin typeface="+mn-lt"/>
                <a:ea typeface="+mn-ea"/>
                <a:cs typeface="+mn-cs"/>
              </a:rPr>
              <a:t>accounts,create</a:t>
            </a:r>
            <a:r>
              <a:rPr lang="en-IN" sz="1200" b="0" i="0" u="none" strike="noStrike" kern="1200" dirty="0" smtClean="0">
                <a:solidFill>
                  <a:schemeClr val="tx1"/>
                </a:solidFill>
                <a:effectLst/>
                <a:latin typeface="+mn-lt"/>
                <a:ea typeface="+mn-ea"/>
                <a:cs typeface="+mn-cs"/>
              </a:rPr>
              <a:t> transactions and view blocks history.</a:t>
            </a:r>
          </a:p>
          <a:p>
            <a:pPr rtl="0"/>
            <a:r>
              <a:rPr lang="en-IN" sz="1200" b="0" i="0" u="none" strike="noStrike" kern="1200" dirty="0" smtClean="0">
                <a:solidFill>
                  <a:schemeClr val="tx1"/>
                </a:solidFill>
                <a:effectLst/>
                <a:latin typeface="+mn-lt"/>
                <a:ea typeface="+mn-ea"/>
                <a:cs typeface="+mn-cs"/>
              </a:rPr>
              <a:t>We will configure</a:t>
            </a:r>
            <a:r>
              <a:rPr lang="en-IN" sz="1200" b="0" i="0" u="none" strike="noStrike" kern="1200" baseline="0" dirty="0" smtClean="0">
                <a:solidFill>
                  <a:schemeClr val="tx1"/>
                </a:solidFill>
                <a:effectLst/>
                <a:latin typeface="+mn-lt"/>
                <a:ea typeface="+mn-ea"/>
                <a:cs typeface="+mn-cs"/>
              </a:rPr>
              <a:t> and set up </a:t>
            </a:r>
            <a:r>
              <a:rPr lang="en-IN" sz="1200" b="0" i="0" u="none" strike="noStrike" kern="1200" baseline="0" dirty="0" err="1" smtClean="0">
                <a:solidFill>
                  <a:schemeClr val="tx1"/>
                </a:solidFill>
                <a:effectLst/>
                <a:latin typeface="+mn-lt"/>
                <a:ea typeface="+mn-ea"/>
                <a:cs typeface="+mn-cs"/>
              </a:rPr>
              <a:t>geth</a:t>
            </a:r>
            <a:r>
              <a:rPr lang="en-IN" sz="1200" b="0" i="0" u="none" strike="noStrike" kern="1200" baseline="0" dirty="0" smtClean="0">
                <a:solidFill>
                  <a:schemeClr val="tx1"/>
                </a:solidFill>
                <a:effectLst/>
                <a:latin typeface="+mn-lt"/>
                <a:ea typeface="+mn-ea"/>
                <a:cs typeface="+mn-cs"/>
              </a:rPr>
              <a:t> private client in training session.</a:t>
            </a:r>
          </a:p>
          <a:p>
            <a:pPr rtl="0"/>
            <a:endParaRPr lang="en-IN" baseline="0" dirty="0" smtClean="0">
              <a:effectLst/>
            </a:endParaRPr>
          </a:p>
          <a:p>
            <a:pPr rtl="0"/>
            <a:r>
              <a:rPr lang="en-IN" baseline="0" dirty="0" err="1" smtClean="0">
                <a:effectLst/>
              </a:rPr>
              <a:t>Infura</a:t>
            </a:r>
            <a:r>
              <a:rPr lang="en-IN" baseline="0" dirty="0" smtClean="0">
                <a:effectLst/>
              </a:rPr>
              <a:t>:- </a:t>
            </a:r>
            <a:r>
              <a:rPr lang="en-IN" baseline="0" dirty="0" err="1" smtClean="0">
                <a:effectLst/>
              </a:rPr>
              <a:t>Infura</a:t>
            </a:r>
            <a:r>
              <a:rPr lang="en-IN" baseline="0" dirty="0" smtClean="0">
                <a:effectLst/>
              </a:rPr>
              <a:t> is a company which provides free API to connect with test and main </a:t>
            </a:r>
            <a:r>
              <a:rPr lang="en-IN" baseline="0" dirty="0" err="1" smtClean="0">
                <a:effectLst/>
              </a:rPr>
              <a:t>ethereum</a:t>
            </a:r>
            <a:r>
              <a:rPr lang="en-IN" baseline="0" dirty="0" smtClean="0">
                <a:effectLst/>
              </a:rPr>
              <a:t> </a:t>
            </a:r>
            <a:r>
              <a:rPr lang="en-IN" baseline="0" dirty="0" err="1" smtClean="0">
                <a:effectLst/>
              </a:rPr>
              <a:t>network.So</a:t>
            </a:r>
            <a:r>
              <a:rPr lang="en-IN" baseline="0" dirty="0" smtClean="0">
                <a:effectLst/>
              </a:rPr>
              <a:t> if we want to deploy our contract from local environment with out using remix browser and </a:t>
            </a:r>
            <a:r>
              <a:rPr lang="en-IN" baseline="0" dirty="0" err="1" smtClean="0">
                <a:effectLst/>
              </a:rPr>
              <a:t>metamask.We</a:t>
            </a:r>
            <a:r>
              <a:rPr lang="en-IN" baseline="0" dirty="0" smtClean="0">
                <a:effectLst/>
              </a:rPr>
              <a:t> can use </a:t>
            </a:r>
            <a:r>
              <a:rPr lang="en-IN" baseline="0" dirty="0" err="1" smtClean="0">
                <a:effectLst/>
              </a:rPr>
              <a:t>Infura</a:t>
            </a:r>
            <a:r>
              <a:rPr lang="en-IN" baseline="0" dirty="0" smtClean="0">
                <a:effectLst/>
              </a:rPr>
              <a:t> </a:t>
            </a:r>
            <a:r>
              <a:rPr lang="en-IN" baseline="0" dirty="0" err="1" smtClean="0">
                <a:effectLst/>
              </a:rPr>
              <a:t>api</a:t>
            </a:r>
            <a:r>
              <a:rPr lang="en-IN" baseline="0" dirty="0" smtClean="0">
                <a:effectLst/>
              </a:rPr>
              <a:t> from client side code to deploy our smart contract in to main network or test </a:t>
            </a:r>
            <a:r>
              <a:rPr lang="en-IN" baseline="0" dirty="0" err="1" smtClean="0">
                <a:effectLst/>
              </a:rPr>
              <a:t>network.It</a:t>
            </a:r>
            <a:r>
              <a:rPr lang="en-IN" baseline="0" dirty="0" smtClean="0">
                <a:effectLst/>
              </a:rPr>
              <a:t> requires a large storage space to set up a complete  </a:t>
            </a:r>
            <a:r>
              <a:rPr lang="en-IN" baseline="0" dirty="0" err="1" smtClean="0">
                <a:effectLst/>
              </a:rPr>
              <a:t>ethereum</a:t>
            </a:r>
            <a:r>
              <a:rPr lang="en-IN" baseline="0" dirty="0" smtClean="0">
                <a:effectLst/>
              </a:rPr>
              <a:t> node so it is always advised to use </a:t>
            </a:r>
            <a:r>
              <a:rPr lang="en-IN" baseline="0" dirty="0" err="1" smtClean="0">
                <a:effectLst/>
              </a:rPr>
              <a:t>infura.Metamask</a:t>
            </a:r>
            <a:r>
              <a:rPr lang="en-IN" baseline="0" dirty="0" smtClean="0">
                <a:effectLst/>
              </a:rPr>
              <a:t> is also using </a:t>
            </a:r>
            <a:r>
              <a:rPr lang="en-IN" baseline="0" dirty="0" err="1" smtClean="0">
                <a:effectLst/>
              </a:rPr>
              <a:t>infura</a:t>
            </a:r>
            <a:r>
              <a:rPr lang="en-IN" baseline="0" dirty="0" smtClean="0">
                <a:effectLst/>
              </a:rPr>
              <a:t> to connect with main network.</a:t>
            </a:r>
          </a:p>
          <a:p>
            <a:pPr rtl="0"/>
            <a:endParaRPr lang="en-IN" baseline="0" dirty="0" smtClean="0">
              <a:effectLst/>
            </a:endParaRPr>
          </a:p>
          <a:p>
            <a:pPr rtl="0"/>
            <a:endParaRPr lang="en-IN" baseline="0" dirty="0" smtClean="0">
              <a:effectLst/>
            </a:endParaRPr>
          </a:p>
          <a:p>
            <a:pPr rtl="0"/>
            <a:endParaRPr lang="en-IN" dirty="0" smtClean="0">
              <a:effectLst/>
            </a:endParaRPr>
          </a:p>
          <a:p>
            <a:pPr rtl="0"/>
            <a:endParaRPr lang="en-IN" dirty="0" smtClean="0">
              <a:effectLst/>
            </a:endParaRPr>
          </a:p>
          <a:p>
            <a:endParaRPr lang="en-IN" dirty="0"/>
          </a:p>
        </p:txBody>
      </p:sp>
      <p:sp>
        <p:nvSpPr>
          <p:cNvPr id="4" name="Slide Number Placeholder 3"/>
          <p:cNvSpPr>
            <a:spLocks noGrp="1"/>
          </p:cNvSpPr>
          <p:nvPr>
            <p:ph type="sldNum" sz="quarter" idx="10"/>
          </p:nvPr>
        </p:nvSpPr>
        <p:spPr/>
        <p:txBody>
          <a:bodyPr/>
          <a:lstStyle/>
          <a:p>
            <a:fld id="{5C85DA10-7EED-47F3-926A-B83159288207}" type="slidenum">
              <a:rPr lang="en-IN" smtClean="0"/>
              <a:t>33</a:t>
            </a:fld>
            <a:endParaRPr lang="en-IN"/>
          </a:p>
        </p:txBody>
      </p:sp>
    </p:spTree>
    <p:extLst>
      <p:ext uri="{BB962C8B-B14F-4D97-AF65-F5344CB8AC3E}">
        <p14:creationId xmlns:p14="http://schemas.microsoft.com/office/powerpoint/2010/main" val="17206086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A8C63D8-672D-6B4F-9358-D1622A87BE3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xmlns="" id="{0B258CF1-746E-374D-9DDE-3FDBB90126A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xmlns="" id="{B4059C5F-35D1-574D-9E1C-836F27C13800}"/>
              </a:ext>
            </a:extLst>
          </p:cNvPr>
          <p:cNvSpPr>
            <a:spLocks noGrp="1"/>
          </p:cNvSpPr>
          <p:nvPr>
            <p:ph type="dt" sz="half" idx="10"/>
          </p:nvPr>
        </p:nvSpPr>
        <p:spPr/>
        <p:txBody>
          <a:bodyPr/>
          <a:lstStyle/>
          <a:p>
            <a:fld id="{1FC8F9D1-FC8E-5942-9119-D11525CEDFDF}" type="datetimeFigureOut">
              <a:rPr lang="en-US" smtClean="0"/>
              <a:t>6/30/18</a:t>
            </a:fld>
            <a:endParaRPr lang="en-US"/>
          </a:p>
        </p:txBody>
      </p:sp>
      <p:sp>
        <p:nvSpPr>
          <p:cNvPr id="5" name="Footer Placeholder 4">
            <a:extLst>
              <a:ext uri="{FF2B5EF4-FFF2-40B4-BE49-F238E27FC236}">
                <a16:creationId xmlns:a16="http://schemas.microsoft.com/office/drawing/2014/main" xmlns="" id="{280630F1-8DBE-D948-B543-79D362FF5D4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C7B3F1CF-F768-3640-8215-9D26A5DD0B64}"/>
              </a:ext>
            </a:extLst>
          </p:cNvPr>
          <p:cNvSpPr>
            <a:spLocks noGrp="1"/>
          </p:cNvSpPr>
          <p:nvPr>
            <p:ph type="sldNum" sz="quarter" idx="12"/>
          </p:nvPr>
        </p:nvSpPr>
        <p:spPr/>
        <p:txBody>
          <a:bodyPr/>
          <a:lstStyle/>
          <a:p>
            <a:fld id="{0D341D85-74DD-7F4D-8D18-3FB2A381B061}" type="slidenum">
              <a:rPr lang="en-US" smtClean="0"/>
              <a:t>‹#›</a:t>
            </a:fld>
            <a:endParaRPr lang="en-US"/>
          </a:p>
        </p:txBody>
      </p:sp>
    </p:spTree>
    <p:extLst>
      <p:ext uri="{BB962C8B-B14F-4D97-AF65-F5344CB8AC3E}">
        <p14:creationId xmlns:p14="http://schemas.microsoft.com/office/powerpoint/2010/main" val="7375795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AB0B95D-C4F2-5043-B957-051418CFF9F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xmlns="" id="{0323308F-FCEB-6549-AC77-A369762CC5C0}"/>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2E1CB1D7-FCC3-0A41-9F94-BD1F526C02B4}"/>
              </a:ext>
            </a:extLst>
          </p:cNvPr>
          <p:cNvSpPr>
            <a:spLocks noGrp="1"/>
          </p:cNvSpPr>
          <p:nvPr>
            <p:ph type="dt" sz="half" idx="10"/>
          </p:nvPr>
        </p:nvSpPr>
        <p:spPr/>
        <p:txBody>
          <a:bodyPr/>
          <a:lstStyle/>
          <a:p>
            <a:fld id="{1FC8F9D1-FC8E-5942-9119-D11525CEDFDF}" type="datetimeFigureOut">
              <a:rPr lang="en-US" smtClean="0"/>
              <a:t>6/30/18</a:t>
            </a:fld>
            <a:endParaRPr lang="en-US"/>
          </a:p>
        </p:txBody>
      </p:sp>
      <p:sp>
        <p:nvSpPr>
          <p:cNvPr id="5" name="Footer Placeholder 4">
            <a:extLst>
              <a:ext uri="{FF2B5EF4-FFF2-40B4-BE49-F238E27FC236}">
                <a16:creationId xmlns:a16="http://schemas.microsoft.com/office/drawing/2014/main" xmlns="" id="{3F4206F3-A47E-F747-92EB-6ABA8DC29E5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E1BC4DC1-8C41-644B-8974-0B15AB93AA73}"/>
              </a:ext>
            </a:extLst>
          </p:cNvPr>
          <p:cNvSpPr>
            <a:spLocks noGrp="1"/>
          </p:cNvSpPr>
          <p:nvPr>
            <p:ph type="sldNum" sz="quarter" idx="12"/>
          </p:nvPr>
        </p:nvSpPr>
        <p:spPr/>
        <p:txBody>
          <a:bodyPr/>
          <a:lstStyle/>
          <a:p>
            <a:fld id="{0D341D85-74DD-7F4D-8D18-3FB2A381B061}" type="slidenum">
              <a:rPr lang="en-US" smtClean="0"/>
              <a:t>‹#›</a:t>
            </a:fld>
            <a:endParaRPr lang="en-US"/>
          </a:p>
        </p:txBody>
      </p:sp>
    </p:spTree>
    <p:extLst>
      <p:ext uri="{BB962C8B-B14F-4D97-AF65-F5344CB8AC3E}">
        <p14:creationId xmlns:p14="http://schemas.microsoft.com/office/powerpoint/2010/main" val="10067148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DB108CDF-88FF-5D45-BB78-DC70B0764DB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xmlns="" id="{0130C138-3EE6-F849-B83A-A974F11B8D75}"/>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0F872FFE-6301-754D-8CEF-207E30690D65}"/>
              </a:ext>
            </a:extLst>
          </p:cNvPr>
          <p:cNvSpPr>
            <a:spLocks noGrp="1"/>
          </p:cNvSpPr>
          <p:nvPr>
            <p:ph type="dt" sz="half" idx="10"/>
          </p:nvPr>
        </p:nvSpPr>
        <p:spPr/>
        <p:txBody>
          <a:bodyPr/>
          <a:lstStyle/>
          <a:p>
            <a:fld id="{1FC8F9D1-FC8E-5942-9119-D11525CEDFDF}" type="datetimeFigureOut">
              <a:rPr lang="en-US" smtClean="0"/>
              <a:t>6/30/18</a:t>
            </a:fld>
            <a:endParaRPr lang="en-US"/>
          </a:p>
        </p:txBody>
      </p:sp>
      <p:sp>
        <p:nvSpPr>
          <p:cNvPr id="5" name="Footer Placeholder 4">
            <a:extLst>
              <a:ext uri="{FF2B5EF4-FFF2-40B4-BE49-F238E27FC236}">
                <a16:creationId xmlns:a16="http://schemas.microsoft.com/office/drawing/2014/main" xmlns="" id="{C4AC07D9-64CA-624E-86FD-6749949DD8F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D0918559-4531-C94B-93D0-697997426B02}"/>
              </a:ext>
            </a:extLst>
          </p:cNvPr>
          <p:cNvSpPr>
            <a:spLocks noGrp="1"/>
          </p:cNvSpPr>
          <p:nvPr>
            <p:ph type="sldNum" sz="quarter" idx="12"/>
          </p:nvPr>
        </p:nvSpPr>
        <p:spPr/>
        <p:txBody>
          <a:bodyPr/>
          <a:lstStyle/>
          <a:p>
            <a:fld id="{0D341D85-74DD-7F4D-8D18-3FB2A381B061}" type="slidenum">
              <a:rPr lang="en-US" smtClean="0"/>
              <a:t>‹#›</a:t>
            </a:fld>
            <a:endParaRPr lang="en-US"/>
          </a:p>
        </p:txBody>
      </p:sp>
    </p:spTree>
    <p:extLst>
      <p:ext uri="{BB962C8B-B14F-4D97-AF65-F5344CB8AC3E}">
        <p14:creationId xmlns:p14="http://schemas.microsoft.com/office/powerpoint/2010/main" val="28433885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43C0C99-7DD4-074B-AE9A-7B5689CB393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58854088-2013-6B46-B3B6-FE109C6E417C}"/>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BF0E2583-F2E4-2A40-922F-1634BB8C7238}"/>
              </a:ext>
            </a:extLst>
          </p:cNvPr>
          <p:cNvSpPr>
            <a:spLocks noGrp="1"/>
          </p:cNvSpPr>
          <p:nvPr>
            <p:ph type="dt" sz="half" idx="10"/>
          </p:nvPr>
        </p:nvSpPr>
        <p:spPr/>
        <p:txBody>
          <a:bodyPr/>
          <a:lstStyle/>
          <a:p>
            <a:fld id="{1FC8F9D1-FC8E-5942-9119-D11525CEDFDF}" type="datetimeFigureOut">
              <a:rPr lang="en-US" smtClean="0"/>
              <a:t>6/30/18</a:t>
            </a:fld>
            <a:endParaRPr lang="en-US"/>
          </a:p>
        </p:txBody>
      </p:sp>
      <p:sp>
        <p:nvSpPr>
          <p:cNvPr id="5" name="Footer Placeholder 4">
            <a:extLst>
              <a:ext uri="{FF2B5EF4-FFF2-40B4-BE49-F238E27FC236}">
                <a16:creationId xmlns:a16="http://schemas.microsoft.com/office/drawing/2014/main" xmlns="" id="{467A406C-D2B0-D24D-8509-71A11BE4802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76E79517-5D45-634A-AFC5-1DDE78B53D4B}"/>
              </a:ext>
            </a:extLst>
          </p:cNvPr>
          <p:cNvSpPr>
            <a:spLocks noGrp="1"/>
          </p:cNvSpPr>
          <p:nvPr>
            <p:ph type="sldNum" sz="quarter" idx="12"/>
          </p:nvPr>
        </p:nvSpPr>
        <p:spPr/>
        <p:txBody>
          <a:bodyPr/>
          <a:lstStyle/>
          <a:p>
            <a:fld id="{0D341D85-74DD-7F4D-8D18-3FB2A381B061}" type="slidenum">
              <a:rPr lang="en-US" smtClean="0"/>
              <a:t>‹#›</a:t>
            </a:fld>
            <a:endParaRPr lang="en-US"/>
          </a:p>
        </p:txBody>
      </p:sp>
    </p:spTree>
    <p:extLst>
      <p:ext uri="{BB962C8B-B14F-4D97-AF65-F5344CB8AC3E}">
        <p14:creationId xmlns:p14="http://schemas.microsoft.com/office/powerpoint/2010/main" val="29078522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C01DE6F-4839-594F-8488-6C8FA666799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xmlns="" id="{AAFA0D13-C9EA-8D4D-A023-49A45BF1A2B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xmlns="" id="{DC1A2989-3B01-8548-9734-D3ABC9726639}"/>
              </a:ext>
            </a:extLst>
          </p:cNvPr>
          <p:cNvSpPr>
            <a:spLocks noGrp="1"/>
          </p:cNvSpPr>
          <p:nvPr>
            <p:ph type="dt" sz="half" idx="10"/>
          </p:nvPr>
        </p:nvSpPr>
        <p:spPr/>
        <p:txBody>
          <a:bodyPr/>
          <a:lstStyle/>
          <a:p>
            <a:fld id="{1FC8F9D1-FC8E-5942-9119-D11525CEDFDF}" type="datetimeFigureOut">
              <a:rPr lang="en-US" smtClean="0"/>
              <a:t>6/30/18</a:t>
            </a:fld>
            <a:endParaRPr lang="en-US"/>
          </a:p>
        </p:txBody>
      </p:sp>
      <p:sp>
        <p:nvSpPr>
          <p:cNvPr id="5" name="Footer Placeholder 4">
            <a:extLst>
              <a:ext uri="{FF2B5EF4-FFF2-40B4-BE49-F238E27FC236}">
                <a16:creationId xmlns:a16="http://schemas.microsoft.com/office/drawing/2014/main" xmlns="" id="{C3267CD9-0042-7847-83B1-7A266E35067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FDB9315B-A08B-1248-A93E-50AAFAF99B9E}"/>
              </a:ext>
            </a:extLst>
          </p:cNvPr>
          <p:cNvSpPr>
            <a:spLocks noGrp="1"/>
          </p:cNvSpPr>
          <p:nvPr>
            <p:ph type="sldNum" sz="quarter" idx="12"/>
          </p:nvPr>
        </p:nvSpPr>
        <p:spPr/>
        <p:txBody>
          <a:bodyPr/>
          <a:lstStyle/>
          <a:p>
            <a:fld id="{0D341D85-74DD-7F4D-8D18-3FB2A381B061}" type="slidenum">
              <a:rPr lang="en-US" smtClean="0"/>
              <a:t>‹#›</a:t>
            </a:fld>
            <a:endParaRPr lang="en-US"/>
          </a:p>
        </p:txBody>
      </p:sp>
    </p:spTree>
    <p:extLst>
      <p:ext uri="{BB962C8B-B14F-4D97-AF65-F5344CB8AC3E}">
        <p14:creationId xmlns:p14="http://schemas.microsoft.com/office/powerpoint/2010/main" val="10177596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013FB7F-4E3E-364E-AA8E-7936A052938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522B13FA-CF63-AE4E-AFD2-4D89F5632C35}"/>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xmlns="" id="{E032D2F3-BD0B-0A4E-A586-BDA15EA35862}"/>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xmlns="" id="{84905AD8-2E57-6545-8B82-AA2CF3C1DD90}"/>
              </a:ext>
            </a:extLst>
          </p:cNvPr>
          <p:cNvSpPr>
            <a:spLocks noGrp="1"/>
          </p:cNvSpPr>
          <p:nvPr>
            <p:ph type="dt" sz="half" idx="10"/>
          </p:nvPr>
        </p:nvSpPr>
        <p:spPr/>
        <p:txBody>
          <a:bodyPr/>
          <a:lstStyle/>
          <a:p>
            <a:fld id="{1FC8F9D1-FC8E-5942-9119-D11525CEDFDF}" type="datetimeFigureOut">
              <a:rPr lang="en-US" smtClean="0"/>
              <a:t>6/30/18</a:t>
            </a:fld>
            <a:endParaRPr lang="en-US"/>
          </a:p>
        </p:txBody>
      </p:sp>
      <p:sp>
        <p:nvSpPr>
          <p:cNvPr id="6" name="Footer Placeholder 5">
            <a:extLst>
              <a:ext uri="{FF2B5EF4-FFF2-40B4-BE49-F238E27FC236}">
                <a16:creationId xmlns:a16="http://schemas.microsoft.com/office/drawing/2014/main" xmlns="" id="{9389660D-46A7-3B4B-938D-7AFE13B5B38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ACD6D2DC-5BD2-9846-B070-905A3CEFDCAA}"/>
              </a:ext>
            </a:extLst>
          </p:cNvPr>
          <p:cNvSpPr>
            <a:spLocks noGrp="1"/>
          </p:cNvSpPr>
          <p:nvPr>
            <p:ph type="sldNum" sz="quarter" idx="12"/>
          </p:nvPr>
        </p:nvSpPr>
        <p:spPr/>
        <p:txBody>
          <a:bodyPr/>
          <a:lstStyle/>
          <a:p>
            <a:fld id="{0D341D85-74DD-7F4D-8D18-3FB2A381B061}" type="slidenum">
              <a:rPr lang="en-US" smtClean="0"/>
              <a:t>‹#›</a:t>
            </a:fld>
            <a:endParaRPr lang="en-US"/>
          </a:p>
        </p:txBody>
      </p:sp>
    </p:spTree>
    <p:extLst>
      <p:ext uri="{BB962C8B-B14F-4D97-AF65-F5344CB8AC3E}">
        <p14:creationId xmlns:p14="http://schemas.microsoft.com/office/powerpoint/2010/main" val="41280576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8C55002-A630-3F4E-B943-F4C12C0E128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xmlns="" id="{511ED685-38EF-494F-9DD8-5AE78A3F8CB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xmlns="" id="{5A2969FD-9FF3-B04F-B97C-19DE2BA39843}"/>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xmlns="" id="{DA6BCB06-E93B-D34F-998C-A4E44D8C31B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xmlns="" id="{0C1A7015-411B-D245-A8CA-7002E3A5E67D}"/>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xmlns="" id="{418F4292-8BC8-E442-BDE4-4CBEA1AF5EF8}"/>
              </a:ext>
            </a:extLst>
          </p:cNvPr>
          <p:cNvSpPr>
            <a:spLocks noGrp="1"/>
          </p:cNvSpPr>
          <p:nvPr>
            <p:ph type="dt" sz="half" idx="10"/>
          </p:nvPr>
        </p:nvSpPr>
        <p:spPr/>
        <p:txBody>
          <a:bodyPr/>
          <a:lstStyle/>
          <a:p>
            <a:fld id="{1FC8F9D1-FC8E-5942-9119-D11525CEDFDF}" type="datetimeFigureOut">
              <a:rPr lang="en-US" smtClean="0"/>
              <a:t>6/30/18</a:t>
            </a:fld>
            <a:endParaRPr lang="en-US"/>
          </a:p>
        </p:txBody>
      </p:sp>
      <p:sp>
        <p:nvSpPr>
          <p:cNvPr id="8" name="Footer Placeholder 7">
            <a:extLst>
              <a:ext uri="{FF2B5EF4-FFF2-40B4-BE49-F238E27FC236}">
                <a16:creationId xmlns:a16="http://schemas.microsoft.com/office/drawing/2014/main" xmlns="" id="{B2CF5E41-7901-AB4D-B170-4A759D4DAEC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xmlns="" id="{62C0AC3A-BE91-A34B-9210-3BAEEC1EA8E8}"/>
              </a:ext>
            </a:extLst>
          </p:cNvPr>
          <p:cNvSpPr>
            <a:spLocks noGrp="1"/>
          </p:cNvSpPr>
          <p:nvPr>
            <p:ph type="sldNum" sz="quarter" idx="12"/>
          </p:nvPr>
        </p:nvSpPr>
        <p:spPr/>
        <p:txBody>
          <a:bodyPr/>
          <a:lstStyle/>
          <a:p>
            <a:fld id="{0D341D85-74DD-7F4D-8D18-3FB2A381B061}" type="slidenum">
              <a:rPr lang="en-US" smtClean="0"/>
              <a:t>‹#›</a:t>
            </a:fld>
            <a:endParaRPr lang="en-US"/>
          </a:p>
        </p:txBody>
      </p:sp>
    </p:spTree>
    <p:extLst>
      <p:ext uri="{BB962C8B-B14F-4D97-AF65-F5344CB8AC3E}">
        <p14:creationId xmlns:p14="http://schemas.microsoft.com/office/powerpoint/2010/main" val="2156533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752BF47-A901-F546-8CA4-1E34344A27A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xmlns="" id="{15FBEF2A-905A-FD43-90E2-97E9075BC37D}"/>
              </a:ext>
            </a:extLst>
          </p:cNvPr>
          <p:cNvSpPr>
            <a:spLocks noGrp="1"/>
          </p:cNvSpPr>
          <p:nvPr>
            <p:ph type="dt" sz="half" idx="10"/>
          </p:nvPr>
        </p:nvSpPr>
        <p:spPr/>
        <p:txBody>
          <a:bodyPr/>
          <a:lstStyle/>
          <a:p>
            <a:fld id="{1FC8F9D1-FC8E-5942-9119-D11525CEDFDF}" type="datetimeFigureOut">
              <a:rPr lang="en-US" smtClean="0"/>
              <a:t>6/30/18</a:t>
            </a:fld>
            <a:endParaRPr lang="en-US"/>
          </a:p>
        </p:txBody>
      </p:sp>
      <p:sp>
        <p:nvSpPr>
          <p:cNvPr id="4" name="Footer Placeholder 3">
            <a:extLst>
              <a:ext uri="{FF2B5EF4-FFF2-40B4-BE49-F238E27FC236}">
                <a16:creationId xmlns:a16="http://schemas.microsoft.com/office/drawing/2014/main" xmlns="" id="{3AF60F60-8163-B74B-88E0-AA527586AF3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xmlns="" id="{3379B22B-D0FC-054A-88D6-6BE5187C52EC}"/>
              </a:ext>
            </a:extLst>
          </p:cNvPr>
          <p:cNvSpPr>
            <a:spLocks noGrp="1"/>
          </p:cNvSpPr>
          <p:nvPr>
            <p:ph type="sldNum" sz="quarter" idx="12"/>
          </p:nvPr>
        </p:nvSpPr>
        <p:spPr/>
        <p:txBody>
          <a:bodyPr/>
          <a:lstStyle/>
          <a:p>
            <a:fld id="{0D341D85-74DD-7F4D-8D18-3FB2A381B061}" type="slidenum">
              <a:rPr lang="en-US" smtClean="0"/>
              <a:t>‹#›</a:t>
            </a:fld>
            <a:endParaRPr lang="en-US"/>
          </a:p>
        </p:txBody>
      </p:sp>
    </p:spTree>
    <p:extLst>
      <p:ext uri="{BB962C8B-B14F-4D97-AF65-F5344CB8AC3E}">
        <p14:creationId xmlns:p14="http://schemas.microsoft.com/office/powerpoint/2010/main" val="20362830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3D0AD6E4-E719-454C-9D13-8321AD8D5912}"/>
              </a:ext>
            </a:extLst>
          </p:cNvPr>
          <p:cNvSpPr>
            <a:spLocks noGrp="1"/>
          </p:cNvSpPr>
          <p:nvPr>
            <p:ph type="dt" sz="half" idx="10"/>
          </p:nvPr>
        </p:nvSpPr>
        <p:spPr/>
        <p:txBody>
          <a:bodyPr/>
          <a:lstStyle/>
          <a:p>
            <a:fld id="{1FC8F9D1-FC8E-5942-9119-D11525CEDFDF}" type="datetimeFigureOut">
              <a:rPr lang="en-US" smtClean="0"/>
              <a:t>6/30/18</a:t>
            </a:fld>
            <a:endParaRPr lang="en-US"/>
          </a:p>
        </p:txBody>
      </p:sp>
      <p:sp>
        <p:nvSpPr>
          <p:cNvPr id="3" name="Footer Placeholder 2">
            <a:extLst>
              <a:ext uri="{FF2B5EF4-FFF2-40B4-BE49-F238E27FC236}">
                <a16:creationId xmlns:a16="http://schemas.microsoft.com/office/drawing/2014/main" xmlns="" id="{A4AB4D1B-0688-BB4C-A908-B7B8CCAA014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xmlns="" id="{453BC8FF-A886-6145-94C2-5DBFB194EA4F}"/>
              </a:ext>
            </a:extLst>
          </p:cNvPr>
          <p:cNvSpPr>
            <a:spLocks noGrp="1"/>
          </p:cNvSpPr>
          <p:nvPr>
            <p:ph type="sldNum" sz="quarter" idx="12"/>
          </p:nvPr>
        </p:nvSpPr>
        <p:spPr/>
        <p:txBody>
          <a:bodyPr/>
          <a:lstStyle/>
          <a:p>
            <a:fld id="{0D341D85-74DD-7F4D-8D18-3FB2A381B061}" type="slidenum">
              <a:rPr lang="en-US" smtClean="0"/>
              <a:t>‹#›</a:t>
            </a:fld>
            <a:endParaRPr lang="en-US"/>
          </a:p>
        </p:txBody>
      </p:sp>
    </p:spTree>
    <p:extLst>
      <p:ext uri="{BB962C8B-B14F-4D97-AF65-F5344CB8AC3E}">
        <p14:creationId xmlns:p14="http://schemas.microsoft.com/office/powerpoint/2010/main" val="18963927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05C6630-B3CE-5345-9974-9DBF0345DBC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xmlns="" id="{4916AEE0-8A8E-B34D-A9DE-F204DDC2479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xmlns="" id="{45245AAC-D9E3-9444-A699-5F6B6ACEB8C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xmlns="" id="{CF95AA03-B24C-1D44-B7D8-B5C5AF039B16}"/>
              </a:ext>
            </a:extLst>
          </p:cNvPr>
          <p:cNvSpPr>
            <a:spLocks noGrp="1"/>
          </p:cNvSpPr>
          <p:nvPr>
            <p:ph type="dt" sz="half" idx="10"/>
          </p:nvPr>
        </p:nvSpPr>
        <p:spPr/>
        <p:txBody>
          <a:bodyPr/>
          <a:lstStyle/>
          <a:p>
            <a:fld id="{1FC8F9D1-FC8E-5942-9119-D11525CEDFDF}" type="datetimeFigureOut">
              <a:rPr lang="en-US" smtClean="0"/>
              <a:t>6/30/18</a:t>
            </a:fld>
            <a:endParaRPr lang="en-US"/>
          </a:p>
        </p:txBody>
      </p:sp>
      <p:sp>
        <p:nvSpPr>
          <p:cNvPr id="6" name="Footer Placeholder 5">
            <a:extLst>
              <a:ext uri="{FF2B5EF4-FFF2-40B4-BE49-F238E27FC236}">
                <a16:creationId xmlns:a16="http://schemas.microsoft.com/office/drawing/2014/main" xmlns="" id="{4B340190-17D2-2E47-9855-07B85036DAA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E323FC1F-7EA4-F146-84E0-344E8D283DFF}"/>
              </a:ext>
            </a:extLst>
          </p:cNvPr>
          <p:cNvSpPr>
            <a:spLocks noGrp="1"/>
          </p:cNvSpPr>
          <p:nvPr>
            <p:ph type="sldNum" sz="quarter" idx="12"/>
          </p:nvPr>
        </p:nvSpPr>
        <p:spPr/>
        <p:txBody>
          <a:bodyPr/>
          <a:lstStyle/>
          <a:p>
            <a:fld id="{0D341D85-74DD-7F4D-8D18-3FB2A381B061}" type="slidenum">
              <a:rPr lang="en-US" smtClean="0"/>
              <a:t>‹#›</a:t>
            </a:fld>
            <a:endParaRPr lang="en-US"/>
          </a:p>
        </p:txBody>
      </p:sp>
    </p:spTree>
    <p:extLst>
      <p:ext uri="{BB962C8B-B14F-4D97-AF65-F5344CB8AC3E}">
        <p14:creationId xmlns:p14="http://schemas.microsoft.com/office/powerpoint/2010/main" val="22040188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E974B4A-38F9-D34A-B270-F0A085015C8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xmlns="" id="{BAA49BD9-90E1-C940-BFAA-341B88F1F14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xmlns="" id="{B8499BA5-EF7B-8B44-8E9D-AB928A05E1B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xmlns="" id="{6BA14155-56E9-F74E-8256-57CBE846AD24}"/>
              </a:ext>
            </a:extLst>
          </p:cNvPr>
          <p:cNvSpPr>
            <a:spLocks noGrp="1"/>
          </p:cNvSpPr>
          <p:nvPr>
            <p:ph type="dt" sz="half" idx="10"/>
          </p:nvPr>
        </p:nvSpPr>
        <p:spPr/>
        <p:txBody>
          <a:bodyPr/>
          <a:lstStyle/>
          <a:p>
            <a:fld id="{1FC8F9D1-FC8E-5942-9119-D11525CEDFDF}" type="datetimeFigureOut">
              <a:rPr lang="en-US" smtClean="0"/>
              <a:t>6/30/18</a:t>
            </a:fld>
            <a:endParaRPr lang="en-US"/>
          </a:p>
        </p:txBody>
      </p:sp>
      <p:sp>
        <p:nvSpPr>
          <p:cNvPr id="6" name="Footer Placeholder 5">
            <a:extLst>
              <a:ext uri="{FF2B5EF4-FFF2-40B4-BE49-F238E27FC236}">
                <a16:creationId xmlns:a16="http://schemas.microsoft.com/office/drawing/2014/main" xmlns="" id="{F2ED3113-FAC8-B241-9285-568E40C49BF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2DB7A930-ED5C-E447-86AD-9221092D632B}"/>
              </a:ext>
            </a:extLst>
          </p:cNvPr>
          <p:cNvSpPr>
            <a:spLocks noGrp="1"/>
          </p:cNvSpPr>
          <p:nvPr>
            <p:ph type="sldNum" sz="quarter" idx="12"/>
          </p:nvPr>
        </p:nvSpPr>
        <p:spPr/>
        <p:txBody>
          <a:bodyPr/>
          <a:lstStyle/>
          <a:p>
            <a:fld id="{0D341D85-74DD-7F4D-8D18-3FB2A381B061}" type="slidenum">
              <a:rPr lang="en-US" smtClean="0"/>
              <a:t>‹#›</a:t>
            </a:fld>
            <a:endParaRPr lang="en-US"/>
          </a:p>
        </p:txBody>
      </p:sp>
    </p:spTree>
    <p:extLst>
      <p:ext uri="{BB962C8B-B14F-4D97-AF65-F5344CB8AC3E}">
        <p14:creationId xmlns:p14="http://schemas.microsoft.com/office/powerpoint/2010/main" val="2553712338"/>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E0034668-A5DC-5142-98AC-BC687CBE4B0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xmlns="" id="{03F25BFE-0906-2A43-8C75-1E2F146D952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A59626B7-444F-B24E-A9B1-2A2B541F6D4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FC8F9D1-FC8E-5942-9119-D11525CEDFDF}" type="datetimeFigureOut">
              <a:rPr lang="en-US" smtClean="0"/>
              <a:t>6/30/18</a:t>
            </a:fld>
            <a:endParaRPr lang="en-US"/>
          </a:p>
        </p:txBody>
      </p:sp>
      <p:sp>
        <p:nvSpPr>
          <p:cNvPr id="5" name="Footer Placeholder 4">
            <a:extLst>
              <a:ext uri="{FF2B5EF4-FFF2-40B4-BE49-F238E27FC236}">
                <a16:creationId xmlns:a16="http://schemas.microsoft.com/office/drawing/2014/main" xmlns="" id="{2CF1E7B0-FB93-2B4E-A8DD-EB4A5411AFC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xmlns="" id="{3EC465C2-16DF-DF46-833B-C8D1A4A0BA7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D341D85-74DD-7F4D-8D18-3FB2A381B061}" type="slidenum">
              <a:rPr lang="en-US" smtClean="0"/>
              <a:t>‹#›</a:t>
            </a:fld>
            <a:endParaRPr lang="en-US"/>
          </a:p>
        </p:txBody>
      </p:sp>
    </p:spTree>
    <p:extLst>
      <p:ext uri="{BB962C8B-B14F-4D97-AF65-F5344CB8AC3E}">
        <p14:creationId xmlns:p14="http://schemas.microsoft.com/office/powerpoint/2010/main" val="96594366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tiff"/><Relationship Id="rId4" Type="http://schemas.openxmlformats.org/officeDocument/2006/relationships/image" Target="../media/image2.png"/><Relationship Id="rId5"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3.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5.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6.jpg"/></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0.png"/><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1.png"/><Relationship Id="rId3" Type="http://schemas.openxmlformats.org/officeDocument/2006/relationships/image" Target="../media/image2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1.png"/><Relationship Id="rId3" Type="http://schemas.openxmlformats.org/officeDocument/2006/relationships/image" Target="../media/image2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 Id="rId1" Type="http://schemas.openxmlformats.org/officeDocument/2006/relationships/slideLayout" Target="../slideLayouts/slideLayout6.xml"/><Relationship Id="rId2" Type="http://schemas.openxmlformats.org/officeDocument/2006/relationships/diagramData" Target="../diagrams/data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hyperlink" Target="NULL"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1" Type="http://schemas.openxmlformats.org/officeDocument/2006/relationships/slideLayout" Target="../slideLayouts/slideLayout6.xml"/><Relationship Id="rId2" Type="http://schemas.openxmlformats.org/officeDocument/2006/relationships/notesSlide" Target="../notesSlides/notesSlide3.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8.png"/><Relationship Id="rId1" Type="http://schemas.openxmlformats.org/officeDocument/2006/relationships/slideLayout" Target="../slideLayouts/slideLayout6.xml"/><Relationship Id="rId2" Type="http://schemas.openxmlformats.org/officeDocument/2006/relationships/notesSlide" Target="../notesSlides/notesSlide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31.xml.rels><?xml version="1.0" encoding="UTF-8" standalone="yes"?>
<Relationships xmlns="http://schemas.openxmlformats.org/package/2006/relationships"><Relationship Id="rId3" Type="http://schemas.openxmlformats.org/officeDocument/2006/relationships/image" Target="../media/image29.jpg"/><Relationship Id="rId4" Type="http://schemas.openxmlformats.org/officeDocument/2006/relationships/image" Target="../media/image30.png"/><Relationship Id="rId5" Type="http://schemas.openxmlformats.org/officeDocument/2006/relationships/image" Target="../media/image31.jpg"/><Relationship Id="rId6" Type="http://schemas.openxmlformats.org/officeDocument/2006/relationships/image" Target="../media/image32.jpg"/><Relationship Id="rId1" Type="http://schemas.openxmlformats.org/officeDocument/2006/relationships/slideLayout" Target="../slideLayouts/slideLayout6.xml"/><Relationship Id="rId2" Type="http://schemas.openxmlformats.org/officeDocument/2006/relationships/notesSlide" Target="../notesSlides/notesSlide7.xml"/></Relationships>
</file>

<file path=ppt/slides/_rels/slide32.xml.rels><?xml version="1.0" encoding="UTF-8" standalone="yes"?>
<Relationships xmlns="http://schemas.openxmlformats.org/package/2006/relationships"><Relationship Id="rId3" Type="http://schemas.openxmlformats.org/officeDocument/2006/relationships/image" Target="../media/image32.jpg"/><Relationship Id="rId4" Type="http://schemas.openxmlformats.org/officeDocument/2006/relationships/image" Target="../media/image33.png"/><Relationship Id="rId5" Type="http://schemas.openxmlformats.org/officeDocument/2006/relationships/image" Target="../media/image34.png"/><Relationship Id="rId1" Type="http://schemas.openxmlformats.org/officeDocument/2006/relationships/slideLayout" Target="../slideLayouts/slideLayout6.xml"/><Relationship Id="rId2" Type="http://schemas.openxmlformats.org/officeDocument/2006/relationships/notesSlide" Target="../notesSlides/notesSlide8.xml"/></Relationships>
</file>

<file path=ppt/slides/_rels/slide33.xml.rels><?xml version="1.0" encoding="UTF-8" standalone="yes"?>
<Relationships xmlns="http://schemas.openxmlformats.org/package/2006/relationships"><Relationship Id="rId3" Type="http://schemas.openxmlformats.org/officeDocument/2006/relationships/image" Target="../media/image35.jpg"/><Relationship Id="rId4" Type="http://schemas.openxmlformats.org/officeDocument/2006/relationships/image" Target="../media/image36.png"/><Relationship Id="rId5" Type="http://schemas.openxmlformats.org/officeDocument/2006/relationships/image" Target="../media/image37.png"/><Relationship Id="rId6" Type="http://schemas.openxmlformats.org/officeDocument/2006/relationships/image" Target="../media/image38.png"/><Relationship Id="rId7" Type="http://schemas.openxmlformats.org/officeDocument/2006/relationships/image" Target="../media/image39.png"/><Relationship Id="rId8" Type="http://schemas.openxmlformats.org/officeDocument/2006/relationships/image" Target="../media/image40.png"/><Relationship Id="rId9" Type="http://schemas.openxmlformats.org/officeDocument/2006/relationships/image" Target="../media/image41.png"/><Relationship Id="rId10" Type="http://schemas.openxmlformats.org/officeDocument/2006/relationships/image" Target="../media/image42.jpeg"/><Relationship Id="rId1" Type="http://schemas.openxmlformats.org/officeDocument/2006/relationships/slideLayout" Target="../slideLayouts/slideLayout6.xml"/><Relationship Id="rId2" Type="http://schemas.openxmlformats.org/officeDocument/2006/relationships/notesSlide" Target="../notesSlides/notesSlide9.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jpg"/><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9.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stretch>
            <a:fillRect/>
          </a:stretch>
        </p:blipFill>
        <p:spPr>
          <a:xfrm>
            <a:off x="3543300" y="450334"/>
            <a:ext cx="4864100" cy="4864100"/>
          </a:xfrm>
          <a:prstGeom prst="rect">
            <a:avLst/>
          </a:prstGeom>
        </p:spPr>
      </p:pic>
      <p:sp>
        <p:nvSpPr>
          <p:cNvPr id="16" name="TextBox 15"/>
          <p:cNvSpPr txBox="1"/>
          <p:nvPr/>
        </p:nvSpPr>
        <p:spPr>
          <a:xfrm>
            <a:off x="150610" y="5064313"/>
            <a:ext cx="11856639" cy="923330"/>
          </a:xfrm>
          <a:prstGeom prst="rect">
            <a:avLst/>
          </a:prstGeom>
          <a:noFill/>
        </p:spPr>
        <p:txBody>
          <a:bodyPr wrap="square" rtlCol="0">
            <a:spAutoFit/>
          </a:bodyPr>
          <a:lstStyle/>
          <a:p>
            <a:pPr algn="ctr"/>
            <a:r>
              <a:rPr lang="en-US" sz="5400" b="1" dirty="0" smtClean="0">
                <a:solidFill>
                  <a:srgbClr val="020391"/>
                </a:solidFill>
                <a:latin typeface="Helvetica Neue UltraLight" charset="0"/>
                <a:ea typeface="Helvetica Neue UltraLight" charset="0"/>
                <a:cs typeface="Helvetica Neue UltraLight" charset="0"/>
              </a:rPr>
              <a:t>Blockchain Technology</a:t>
            </a:r>
            <a:endParaRPr lang="en-US" sz="5400" b="1" dirty="0">
              <a:solidFill>
                <a:srgbClr val="020391"/>
              </a:solidFill>
              <a:latin typeface="Helvetica Neue UltraLight" charset="0"/>
              <a:ea typeface="Helvetica Neue UltraLight" charset="0"/>
              <a:cs typeface="Helvetica Neue UltraLight" charset="0"/>
            </a:endParaRPr>
          </a:p>
        </p:txBody>
      </p:sp>
      <p:pic>
        <p:nvPicPr>
          <p:cNvPr id="17" name="Picture 6" descr="mage resul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77608" y="6143159"/>
            <a:ext cx="1229641" cy="405687"/>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0610" y="5602514"/>
            <a:ext cx="1259090" cy="1259090"/>
          </a:xfrm>
          <a:prstGeom prst="rect">
            <a:avLst/>
          </a:prstGeom>
          <a:noFill/>
        </p:spPr>
      </p:pic>
    </p:spTree>
    <p:extLst>
      <p:ext uri="{BB962C8B-B14F-4D97-AF65-F5344CB8AC3E}">
        <p14:creationId xmlns:p14="http://schemas.microsoft.com/office/powerpoint/2010/main" val="22385167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00392" y="147186"/>
            <a:ext cx="2189480" cy="570242"/>
          </a:xfrm>
          <a:prstGeom prst="rect">
            <a:avLst/>
          </a:prstGeom>
        </p:spPr>
        <p:txBody>
          <a:bodyPr vert="horz" wrap="square" lIns="0" tIns="16087" rIns="0" bIns="0" rtlCol="0" anchor="ctr">
            <a:spAutoFit/>
          </a:bodyPr>
          <a:lstStyle/>
          <a:p>
            <a:pPr marL="16933">
              <a:lnSpc>
                <a:spcPct val="100000"/>
              </a:lnSpc>
              <a:spcBef>
                <a:spcPts val="127"/>
              </a:spcBef>
            </a:pPr>
            <a:r>
              <a:rPr sz="3600" dirty="0">
                <a:solidFill>
                  <a:srgbClr val="660066"/>
                </a:solidFill>
                <a:latin typeface="Franklin Gothic Book" charset="0"/>
                <a:ea typeface="Franklin Gothic Book" charset="0"/>
                <a:cs typeface="Franklin Gothic Book" charset="0"/>
              </a:rPr>
              <a:t>HASHING</a:t>
            </a:r>
          </a:p>
        </p:txBody>
      </p:sp>
      <p:sp>
        <p:nvSpPr>
          <p:cNvPr id="3" name="object 3"/>
          <p:cNvSpPr/>
          <p:nvPr/>
        </p:nvSpPr>
        <p:spPr>
          <a:xfrm>
            <a:off x="500392" y="1016000"/>
            <a:ext cx="11529826" cy="3933952"/>
          </a:xfrm>
          <a:prstGeom prst="rect">
            <a:avLst/>
          </a:prstGeom>
          <a:blipFill>
            <a:blip r:embed="rId2" cstate="print"/>
            <a:stretch>
              <a:fillRect/>
            </a:stretch>
          </a:blipFill>
        </p:spPr>
        <p:txBody>
          <a:bodyPr wrap="square" lIns="0" tIns="0" rIns="0" bIns="0" rtlCol="0"/>
          <a:lstStyle/>
          <a:p>
            <a:endParaRPr sz="2400"/>
          </a:p>
        </p:txBody>
      </p:sp>
      <p:sp>
        <p:nvSpPr>
          <p:cNvPr id="6" name="Rectangle 5"/>
          <p:cNvSpPr/>
          <p:nvPr/>
        </p:nvSpPr>
        <p:spPr>
          <a:xfrm>
            <a:off x="0" y="1"/>
            <a:ext cx="191069" cy="6858000"/>
          </a:xfrm>
          <a:prstGeom prst="rect">
            <a:avLst/>
          </a:prstGeom>
          <a:solidFill>
            <a:srgbClr val="5B15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defRPr/>
            </a:pPr>
            <a:endParaRPr lang="en-US" dirty="0">
              <a:solidFill>
                <a:schemeClr val="bg1"/>
              </a:solidFill>
              <a:latin typeface="Franklin Gothic Book" charset="0"/>
              <a:ea typeface="Franklin Gothic Book" charset="0"/>
              <a:cs typeface="Franklin Gothic Book" charset="0"/>
            </a:endParaRPr>
          </a:p>
        </p:txBody>
      </p:sp>
      <p:sp>
        <p:nvSpPr>
          <p:cNvPr id="7" name="Rectangle 6"/>
          <p:cNvSpPr/>
          <p:nvPr/>
        </p:nvSpPr>
        <p:spPr>
          <a:xfrm>
            <a:off x="2999196" y="5457558"/>
            <a:ext cx="5229380" cy="369332"/>
          </a:xfrm>
          <a:prstGeom prst="rect">
            <a:avLst/>
          </a:prstGeom>
        </p:spPr>
        <p:txBody>
          <a:bodyPr wrap="none">
            <a:spAutoFit/>
          </a:bodyPr>
          <a:lstStyle/>
          <a:p>
            <a:r>
              <a:rPr lang="en-IN" dirty="0" smtClean="0"/>
              <a:t>Link:- </a:t>
            </a:r>
            <a:r>
              <a:rPr lang="en-IN" dirty="0"/>
              <a:t>https://anders.com/</a:t>
            </a:r>
            <a:r>
              <a:rPr lang="en-IN" dirty="0" err="1"/>
              <a:t>blockchain</a:t>
            </a:r>
            <a:r>
              <a:rPr lang="en-IN" dirty="0"/>
              <a:t>/</a:t>
            </a:r>
            <a:r>
              <a:rPr lang="en-IN" dirty="0" err="1"/>
              <a:t>blockchain.html</a:t>
            </a:r>
            <a:endParaRPr lang="en-IN" dirty="0"/>
          </a:p>
        </p:txBody>
      </p:sp>
    </p:spTree>
    <p:extLst>
      <p:ext uri="{BB962C8B-B14F-4D97-AF65-F5344CB8AC3E}">
        <p14:creationId xmlns:p14="http://schemas.microsoft.com/office/powerpoint/2010/main" val="42987947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26151" y="123186"/>
            <a:ext cx="1984587" cy="570242"/>
          </a:xfrm>
          <a:prstGeom prst="rect">
            <a:avLst/>
          </a:prstGeom>
        </p:spPr>
        <p:txBody>
          <a:bodyPr vert="horz" wrap="square" lIns="0" tIns="16087" rIns="0" bIns="0" rtlCol="0" anchor="ctr">
            <a:spAutoFit/>
          </a:bodyPr>
          <a:lstStyle/>
          <a:p>
            <a:pPr marL="16933">
              <a:lnSpc>
                <a:spcPct val="100000"/>
              </a:lnSpc>
              <a:spcBef>
                <a:spcPts val="127"/>
              </a:spcBef>
            </a:pPr>
            <a:r>
              <a:rPr sz="3600" dirty="0">
                <a:solidFill>
                  <a:srgbClr val="660066"/>
                </a:solidFill>
                <a:latin typeface="Franklin Gothic Book" charset="0"/>
                <a:ea typeface="Franklin Gothic Book" charset="0"/>
                <a:cs typeface="Franklin Gothic Book" charset="0"/>
              </a:rPr>
              <a:t>Accounts</a:t>
            </a:r>
          </a:p>
        </p:txBody>
      </p:sp>
      <p:sp>
        <p:nvSpPr>
          <p:cNvPr id="3" name="object 3"/>
          <p:cNvSpPr txBox="1"/>
          <p:nvPr/>
        </p:nvSpPr>
        <p:spPr>
          <a:xfrm>
            <a:off x="667544" y="1248838"/>
            <a:ext cx="10711655" cy="2381848"/>
          </a:xfrm>
          <a:prstGeom prst="rect">
            <a:avLst/>
          </a:prstGeom>
        </p:spPr>
        <p:txBody>
          <a:bodyPr vert="horz" wrap="square" lIns="0" tIns="72813" rIns="0" bIns="0" rtlCol="0">
            <a:spAutoFit/>
          </a:bodyPr>
          <a:lstStyle/>
          <a:p>
            <a:pPr marL="398770" indent="-381837">
              <a:spcBef>
                <a:spcPts val="927"/>
              </a:spcBef>
              <a:buClr>
                <a:srgbClr val="5B1454"/>
              </a:buClr>
              <a:buSzPct val="90000"/>
              <a:buFont typeface="Wingdings" charset="2"/>
              <a:buChar char="Ø"/>
              <a:tabLst>
                <a:tab pos="399617" algn="l"/>
              </a:tabLst>
            </a:pPr>
            <a:r>
              <a:rPr sz="2400" spc="-7" dirty="0">
                <a:solidFill>
                  <a:srgbClr val="585858"/>
                </a:solidFill>
                <a:latin typeface="Arial"/>
                <a:cs typeface="Arial"/>
              </a:rPr>
              <a:t>Externally owned accounts</a:t>
            </a:r>
          </a:p>
          <a:p>
            <a:pPr marL="398770" indent="-381837">
              <a:spcBef>
                <a:spcPts val="927"/>
              </a:spcBef>
              <a:buClr>
                <a:srgbClr val="5B1454"/>
              </a:buClr>
              <a:buSzPct val="90000"/>
              <a:buFont typeface="Wingdings" charset="2"/>
              <a:buChar char="Ø"/>
              <a:tabLst>
                <a:tab pos="399617" algn="l"/>
              </a:tabLst>
            </a:pPr>
            <a:r>
              <a:rPr sz="2400" spc="-7" dirty="0">
                <a:solidFill>
                  <a:srgbClr val="585858"/>
                </a:solidFill>
                <a:latin typeface="Arial"/>
                <a:cs typeface="Arial"/>
              </a:rPr>
              <a:t>Contracts accounts</a:t>
            </a:r>
          </a:p>
          <a:p>
            <a:pPr marL="398770" indent="-381837">
              <a:spcBef>
                <a:spcPts val="927"/>
              </a:spcBef>
              <a:buClr>
                <a:srgbClr val="5B1454"/>
              </a:buClr>
              <a:buSzPct val="90000"/>
              <a:buFont typeface="Wingdings" charset="2"/>
              <a:buChar char="Ø"/>
              <a:tabLst>
                <a:tab pos="399617" algn="l"/>
              </a:tabLst>
            </a:pPr>
            <a:r>
              <a:rPr sz="2400" spc="-7" dirty="0">
                <a:solidFill>
                  <a:srgbClr val="585858"/>
                </a:solidFill>
                <a:latin typeface="Arial"/>
                <a:cs typeface="Arial"/>
              </a:rPr>
              <a:t>All externally owned accounts have a public and a private key</a:t>
            </a:r>
          </a:p>
          <a:p>
            <a:pPr marL="398770" indent="-381837">
              <a:spcBef>
                <a:spcPts val="927"/>
              </a:spcBef>
              <a:buClr>
                <a:srgbClr val="5B1454"/>
              </a:buClr>
              <a:buSzPct val="90000"/>
              <a:buFont typeface="Wingdings" charset="2"/>
              <a:buChar char="Ø"/>
              <a:tabLst>
                <a:tab pos="399617" algn="l"/>
              </a:tabLst>
            </a:pPr>
            <a:r>
              <a:rPr sz="2400" spc="-7" dirty="0">
                <a:solidFill>
                  <a:srgbClr val="585858"/>
                </a:solidFill>
                <a:latin typeface="Arial"/>
                <a:cs typeface="Arial"/>
              </a:rPr>
              <a:t>Accounts are represented using unique ID also known as public key</a:t>
            </a:r>
          </a:p>
          <a:p>
            <a:pPr marL="398770" indent="-381837">
              <a:spcBef>
                <a:spcPts val="927"/>
              </a:spcBef>
              <a:buClr>
                <a:srgbClr val="5B1454"/>
              </a:buClr>
              <a:buSzPct val="90000"/>
              <a:buFont typeface="Wingdings" charset="2"/>
              <a:buChar char="Ø"/>
              <a:tabLst>
                <a:tab pos="399617" algn="l"/>
              </a:tabLst>
            </a:pPr>
            <a:r>
              <a:rPr sz="2400" spc="-7" dirty="0">
                <a:solidFill>
                  <a:srgbClr val="585858"/>
                </a:solidFill>
                <a:latin typeface="Arial"/>
                <a:cs typeface="Arial"/>
              </a:rPr>
              <a:t>Public key is similar to our names. </a:t>
            </a:r>
            <a:r>
              <a:rPr sz="2400" spc="-7" dirty="0">
                <a:solidFill>
                  <a:srgbClr val="585858"/>
                </a:solidFill>
                <a:latin typeface="Arial"/>
                <a:cs typeface="Arial"/>
              </a:rPr>
              <a:t>It’s the naming convention </a:t>
            </a:r>
            <a:r>
              <a:rPr sz="2400" spc="-7" dirty="0" smtClean="0">
                <a:solidFill>
                  <a:srgbClr val="585858"/>
                </a:solidFill>
                <a:latin typeface="Arial"/>
                <a:cs typeface="Arial"/>
              </a:rPr>
              <a:t>in</a:t>
            </a:r>
            <a:r>
              <a:rPr lang="en-US" sz="2400" spc="-7" dirty="0" smtClean="0">
                <a:solidFill>
                  <a:srgbClr val="585858"/>
                </a:solidFill>
                <a:latin typeface="Arial"/>
                <a:cs typeface="Arial"/>
              </a:rPr>
              <a:t> </a:t>
            </a:r>
            <a:r>
              <a:rPr sz="2400" spc="-7" dirty="0" smtClean="0">
                <a:solidFill>
                  <a:srgbClr val="585858"/>
                </a:solidFill>
                <a:latin typeface="Arial"/>
                <a:cs typeface="Arial"/>
              </a:rPr>
              <a:t>Blockchain</a:t>
            </a:r>
            <a:endParaRPr sz="2400" spc="-7" dirty="0">
              <a:solidFill>
                <a:srgbClr val="585858"/>
              </a:solidFill>
              <a:latin typeface="Arial"/>
              <a:cs typeface="Arial"/>
            </a:endParaRPr>
          </a:p>
        </p:txBody>
      </p:sp>
      <p:sp>
        <p:nvSpPr>
          <p:cNvPr id="6" name="Rectangle 5"/>
          <p:cNvSpPr/>
          <p:nvPr/>
        </p:nvSpPr>
        <p:spPr>
          <a:xfrm>
            <a:off x="0" y="1"/>
            <a:ext cx="191069" cy="6858000"/>
          </a:xfrm>
          <a:prstGeom prst="rect">
            <a:avLst/>
          </a:prstGeom>
          <a:solidFill>
            <a:srgbClr val="5B15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defRPr/>
            </a:pPr>
            <a:endParaRPr lang="en-US" dirty="0">
              <a:solidFill>
                <a:schemeClr val="bg1"/>
              </a:solidFill>
              <a:latin typeface="Franklin Gothic Book" charset="0"/>
              <a:ea typeface="Franklin Gothic Book" charset="0"/>
              <a:cs typeface="Franklin Gothic Book" charset="0"/>
            </a:endParaRPr>
          </a:p>
        </p:txBody>
      </p:sp>
    </p:spTree>
    <p:extLst>
      <p:ext uri="{BB962C8B-B14F-4D97-AF65-F5344CB8AC3E}">
        <p14:creationId xmlns:p14="http://schemas.microsoft.com/office/powerpoint/2010/main" val="84938143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85046" y="233715"/>
            <a:ext cx="3193254" cy="570242"/>
          </a:xfrm>
          <a:prstGeom prst="rect">
            <a:avLst/>
          </a:prstGeom>
        </p:spPr>
        <p:txBody>
          <a:bodyPr vert="horz" wrap="square" lIns="0" tIns="16087" rIns="0" bIns="0" rtlCol="0" anchor="ctr">
            <a:spAutoFit/>
          </a:bodyPr>
          <a:lstStyle/>
          <a:p>
            <a:pPr marL="16933">
              <a:lnSpc>
                <a:spcPct val="100000"/>
              </a:lnSpc>
              <a:spcBef>
                <a:spcPts val="133"/>
              </a:spcBef>
            </a:pPr>
            <a:r>
              <a:rPr sz="3600" dirty="0">
                <a:solidFill>
                  <a:srgbClr val="660066"/>
                </a:solidFill>
                <a:latin typeface="Franklin Gothic Book" charset="0"/>
                <a:ea typeface="Franklin Gothic Book" charset="0"/>
                <a:cs typeface="Franklin Gothic Book" charset="0"/>
              </a:rPr>
              <a:t>Transactions</a:t>
            </a:r>
          </a:p>
        </p:txBody>
      </p:sp>
      <p:sp>
        <p:nvSpPr>
          <p:cNvPr id="3" name="object 3"/>
          <p:cNvSpPr txBox="1"/>
          <p:nvPr/>
        </p:nvSpPr>
        <p:spPr>
          <a:xfrm>
            <a:off x="845345" y="1674199"/>
            <a:ext cx="10408886" cy="2377061"/>
          </a:xfrm>
          <a:prstGeom prst="rect">
            <a:avLst/>
          </a:prstGeom>
        </p:spPr>
        <p:txBody>
          <a:bodyPr vert="horz" wrap="square" lIns="0" tIns="17780" rIns="0" bIns="0" rtlCol="0">
            <a:spAutoFit/>
          </a:bodyPr>
          <a:lstStyle/>
          <a:p>
            <a:pPr marL="398770" indent="-381837">
              <a:spcBef>
                <a:spcPts val="927"/>
              </a:spcBef>
              <a:buClr>
                <a:srgbClr val="5B1454"/>
              </a:buClr>
              <a:buSzPct val="90000"/>
              <a:buFont typeface="Wingdings" charset="2"/>
              <a:buChar char="Ø"/>
              <a:tabLst>
                <a:tab pos="399617" algn="l"/>
              </a:tabLst>
            </a:pPr>
            <a:r>
              <a:rPr sz="2400" spc="-7" dirty="0">
                <a:solidFill>
                  <a:srgbClr val="585858"/>
                </a:solidFill>
                <a:latin typeface="Arial"/>
                <a:cs typeface="Arial"/>
              </a:rPr>
              <a:t>A transaction is transfer of value from one account to </a:t>
            </a:r>
            <a:r>
              <a:rPr sz="2400" spc="-7" dirty="0" smtClean="0">
                <a:solidFill>
                  <a:srgbClr val="585858"/>
                </a:solidFill>
                <a:latin typeface="Arial"/>
                <a:cs typeface="Arial"/>
              </a:rPr>
              <a:t>another</a:t>
            </a:r>
            <a:endParaRPr sz="2400" spc="-7" dirty="0">
              <a:solidFill>
                <a:srgbClr val="585858"/>
              </a:solidFill>
              <a:latin typeface="Arial"/>
              <a:cs typeface="Arial"/>
            </a:endParaRPr>
          </a:p>
          <a:p>
            <a:pPr marL="398770" indent="-381837">
              <a:spcBef>
                <a:spcPts val="927"/>
              </a:spcBef>
              <a:buClr>
                <a:srgbClr val="5B1454"/>
              </a:buClr>
              <a:buSzPct val="90000"/>
              <a:buFont typeface="Wingdings" charset="2"/>
              <a:buChar char="Ø"/>
              <a:tabLst>
                <a:tab pos="399617" algn="l"/>
              </a:tabLst>
            </a:pPr>
            <a:r>
              <a:rPr sz="2400" spc="-7" dirty="0">
                <a:solidFill>
                  <a:srgbClr val="585858"/>
                </a:solidFill>
                <a:latin typeface="Arial"/>
                <a:cs typeface="Arial"/>
              </a:rPr>
              <a:t>A transaction can only by created by holder of a private </a:t>
            </a:r>
            <a:r>
              <a:rPr sz="2400" spc="-7" dirty="0" smtClean="0">
                <a:solidFill>
                  <a:srgbClr val="585858"/>
                </a:solidFill>
                <a:latin typeface="Arial"/>
                <a:cs typeface="Arial"/>
              </a:rPr>
              <a:t>key</a:t>
            </a:r>
            <a:endParaRPr sz="2400" spc="-7" dirty="0">
              <a:solidFill>
                <a:srgbClr val="585858"/>
              </a:solidFill>
              <a:latin typeface="Arial"/>
              <a:cs typeface="Arial"/>
            </a:endParaRPr>
          </a:p>
          <a:p>
            <a:pPr marL="398770" marR="241294" indent="-381837">
              <a:lnSpc>
                <a:spcPct val="114999"/>
              </a:lnSpc>
              <a:spcBef>
                <a:spcPts val="927"/>
              </a:spcBef>
              <a:buClr>
                <a:srgbClr val="5B1454"/>
              </a:buClr>
              <a:buSzPct val="90000"/>
              <a:buFont typeface="Wingdings" charset="2"/>
              <a:buChar char="Ø"/>
              <a:tabLst>
                <a:tab pos="399617" algn="l"/>
              </a:tabLst>
            </a:pPr>
            <a:r>
              <a:rPr sz="2400" spc="-7" dirty="0">
                <a:solidFill>
                  <a:srgbClr val="585858"/>
                </a:solidFill>
                <a:latin typeface="Arial"/>
                <a:cs typeface="Arial"/>
              </a:rPr>
              <a:t>Private keys help in adding a digital signature or signing the  transaction</a:t>
            </a:r>
            <a:r>
              <a:rPr sz="2400" spc="-7" dirty="0" smtClean="0">
                <a:solidFill>
                  <a:srgbClr val="585858"/>
                </a:solidFill>
                <a:latin typeface="Arial"/>
                <a:cs typeface="Arial"/>
              </a:rPr>
              <a:t>.</a:t>
            </a:r>
            <a:endParaRPr sz="2400" spc="-7" dirty="0">
              <a:solidFill>
                <a:srgbClr val="585858"/>
              </a:solidFill>
              <a:latin typeface="Arial"/>
              <a:cs typeface="Arial"/>
            </a:endParaRPr>
          </a:p>
          <a:p>
            <a:pPr marL="398770" marR="432636" indent="-381837">
              <a:lnSpc>
                <a:spcPct val="114999"/>
              </a:lnSpc>
              <a:spcBef>
                <a:spcPts val="927"/>
              </a:spcBef>
              <a:buClr>
                <a:srgbClr val="5B1454"/>
              </a:buClr>
              <a:buSzPct val="90000"/>
              <a:buFont typeface="Wingdings" charset="2"/>
              <a:buChar char="Ø"/>
              <a:tabLst>
                <a:tab pos="399617" algn="l"/>
              </a:tabLst>
            </a:pPr>
            <a:r>
              <a:rPr sz="2400" spc="-7" dirty="0">
                <a:solidFill>
                  <a:srgbClr val="585858"/>
                </a:solidFill>
                <a:latin typeface="Arial"/>
                <a:cs typeface="Arial"/>
              </a:rPr>
              <a:t>Recipients of transaction can validate the senders id using  senders public id.</a:t>
            </a:r>
          </a:p>
        </p:txBody>
      </p:sp>
      <p:sp>
        <p:nvSpPr>
          <p:cNvPr id="6" name="Rectangle 5"/>
          <p:cNvSpPr/>
          <p:nvPr/>
        </p:nvSpPr>
        <p:spPr>
          <a:xfrm>
            <a:off x="0" y="1"/>
            <a:ext cx="191069" cy="6858000"/>
          </a:xfrm>
          <a:prstGeom prst="rect">
            <a:avLst/>
          </a:prstGeom>
          <a:solidFill>
            <a:srgbClr val="5B15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defRPr/>
            </a:pPr>
            <a:endParaRPr lang="en-US" dirty="0">
              <a:solidFill>
                <a:schemeClr val="bg1"/>
              </a:solidFill>
              <a:latin typeface="Franklin Gothic Book" charset="0"/>
              <a:ea typeface="Franklin Gothic Book" charset="0"/>
              <a:cs typeface="Franklin Gothic Book" charset="0"/>
            </a:endParaRPr>
          </a:p>
        </p:txBody>
      </p:sp>
    </p:spTree>
    <p:extLst>
      <p:ext uri="{BB962C8B-B14F-4D97-AF65-F5344CB8AC3E}">
        <p14:creationId xmlns:p14="http://schemas.microsoft.com/office/powerpoint/2010/main" val="155395648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69806" y="166742"/>
            <a:ext cx="3938693" cy="571096"/>
          </a:xfrm>
          <a:prstGeom prst="rect">
            <a:avLst/>
          </a:prstGeom>
        </p:spPr>
        <p:txBody>
          <a:bodyPr vert="horz" wrap="square" lIns="0" tIns="16933" rIns="0" bIns="0" rtlCol="0" anchor="ctr">
            <a:spAutoFit/>
          </a:bodyPr>
          <a:lstStyle/>
          <a:p>
            <a:pPr marL="16933">
              <a:lnSpc>
                <a:spcPct val="100000"/>
              </a:lnSpc>
              <a:spcBef>
                <a:spcPts val="133"/>
              </a:spcBef>
            </a:pPr>
            <a:r>
              <a:rPr sz="3600" dirty="0">
                <a:solidFill>
                  <a:srgbClr val="660066"/>
                </a:solidFill>
                <a:latin typeface="Franklin Gothic Book" charset="0"/>
                <a:ea typeface="Franklin Gothic Book" charset="0"/>
                <a:cs typeface="Franklin Gothic Book" charset="0"/>
              </a:rPr>
              <a:t>Digital Signature</a:t>
            </a:r>
          </a:p>
        </p:txBody>
      </p:sp>
      <p:sp>
        <p:nvSpPr>
          <p:cNvPr id="3" name="object 3"/>
          <p:cNvSpPr/>
          <p:nvPr/>
        </p:nvSpPr>
        <p:spPr>
          <a:xfrm>
            <a:off x="1902969" y="1659127"/>
            <a:ext cx="7116063" cy="4395216"/>
          </a:xfrm>
          <a:prstGeom prst="rect">
            <a:avLst/>
          </a:prstGeom>
          <a:blipFill>
            <a:blip r:embed="rId2" cstate="print"/>
            <a:stretch>
              <a:fillRect/>
            </a:stretch>
          </a:blipFill>
        </p:spPr>
        <p:txBody>
          <a:bodyPr wrap="square" lIns="0" tIns="0" rIns="0" bIns="0" rtlCol="0"/>
          <a:lstStyle/>
          <a:p>
            <a:endParaRPr sz="2400"/>
          </a:p>
        </p:txBody>
      </p:sp>
      <p:sp>
        <p:nvSpPr>
          <p:cNvPr id="6" name="Rectangle 5"/>
          <p:cNvSpPr/>
          <p:nvPr/>
        </p:nvSpPr>
        <p:spPr>
          <a:xfrm>
            <a:off x="0" y="1"/>
            <a:ext cx="191069" cy="6858000"/>
          </a:xfrm>
          <a:prstGeom prst="rect">
            <a:avLst/>
          </a:prstGeom>
          <a:solidFill>
            <a:srgbClr val="5B15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defRPr/>
            </a:pPr>
            <a:endParaRPr lang="en-US" dirty="0">
              <a:solidFill>
                <a:schemeClr val="bg1"/>
              </a:solidFill>
              <a:latin typeface="Franklin Gothic Book" charset="0"/>
              <a:ea typeface="Franklin Gothic Book" charset="0"/>
              <a:cs typeface="Franklin Gothic Book" charset="0"/>
            </a:endParaRPr>
          </a:p>
        </p:txBody>
      </p:sp>
    </p:spTree>
    <p:extLst>
      <p:ext uri="{BB962C8B-B14F-4D97-AF65-F5344CB8AC3E}">
        <p14:creationId xmlns:p14="http://schemas.microsoft.com/office/powerpoint/2010/main" val="122990920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96781" y="238523"/>
            <a:ext cx="1806719" cy="570242"/>
          </a:xfrm>
          <a:prstGeom prst="rect">
            <a:avLst/>
          </a:prstGeom>
        </p:spPr>
        <p:txBody>
          <a:bodyPr vert="horz" wrap="square" lIns="0" tIns="16087" rIns="0" bIns="0" rtlCol="0" anchor="ctr">
            <a:spAutoFit/>
          </a:bodyPr>
          <a:lstStyle/>
          <a:p>
            <a:pPr marL="16933">
              <a:lnSpc>
                <a:spcPct val="100000"/>
              </a:lnSpc>
              <a:spcBef>
                <a:spcPts val="127"/>
              </a:spcBef>
            </a:pPr>
            <a:r>
              <a:rPr sz="3600" dirty="0" smtClean="0">
                <a:solidFill>
                  <a:srgbClr val="660066"/>
                </a:solidFill>
                <a:latin typeface="Franklin Gothic Book" charset="0"/>
                <a:ea typeface="Franklin Gothic Book" charset="0"/>
                <a:cs typeface="Franklin Gothic Book" charset="0"/>
              </a:rPr>
              <a:t>Block</a:t>
            </a:r>
            <a:endParaRPr sz="3600" dirty="0">
              <a:solidFill>
                <a:srgbClr val="660066"/>
              </a:solidFill>
              <a:latin typeface="Franklin Gothic Book" charset="0"/>
              <a:ea typeface="Franklin Gothic Book" charset="0"/>
              <a:cs typeface="Franklin Gothic Book" charset="0"/>
            </a:endParaRPr>
          </a:p>
        </p:txBody>
      </p:sp>
      <p:sp>
        <p:nvSpPr>
          <p:cNvPr id="3" name="object 3"/>
          <p:cNvSpPr txBox="1"/>
          <p:nvPr/>
        </p:nvSpPr>
        <p:spPr>
          <a:xfrm>
            <a:off x="796781" y="1352063"/>
            <a:ext cx="9408160" cy="4168150"/>
          </a:xfrm>
          <a:prstGeom prst="rect">
            <a:avLst/>
          </a:prstGeom>
        </p:spPr>
        <p:txBody>
          <a:bodyPr vert="horz" wrap="square" lIns="0" tIns="77047" rIns="0" bIns="0" rtlCol="0">
            <a:spAutoFit/>
          </a:bodyPr>
          <a:lstStyle/>
          <a:p>
            <a:pPr marL="398770" marR="432636" indent="-381837">
              <a:lnSpc>
                <a:spcPct val="114999"/>
              </a:lnSpc>
              <a:spcBef>
                <a:spcPts val="927"/>
              </a:spcBef>
              <a:buClr>
                <a:srgbClr val="5B1454"/>
              </a:buClr>
              <a:buSzPct val="90000"/>
              <a:buFont typeface="Wingdings" charset="2"/>
              <a:buChar char="Ø"/>
              <a:tabLst>
                <a:tab pos="399617" algn="l"/>
              </a:tabLst>
            </a:pPr>
            <a:r>
              <a:rPr sz="2400" spc="-7" dirty="0">
                <a:solidFill>
                  <a:srgbClr val="585858"/>
                </a:solidFill>
                <a:latin typeface="Arial"/>
                <a:cs typeface="Arial"/>
              </a:rPr>
              <a:t>Container of transactions</a:t>
            </a:r>
          </a:p>
          <a:p>
            <a:pPr marL="398770" marR="432636" indent="-381837">
              <a:lnSpc>
                <a:spcPct val="114999"/>
              </a:lnSpc>
              <a:spcBef>
                <a:spcPts val="927"/>
              </a:spcBef>
              <a:buClr>
                <a:srgbClr val="5B1454"/>
              </a:buClr>
              <a:buSzPct val="90000"/>
              <a:buFont typeface="Wingdings" charset="2"/>
              <a:buChar char="Ø"/>
              <a:tabLst>
                <a:tab pos="399617" algn="l"/>
              </a:tabLst>
            </a:pPr>
            <a:r>
              <a:rPr sz="2400" spc="-7" dirty="0">
                <a:solidFill>
                  <a:srgbClr val="585858"/>
                </a:solidFill>
                <a:latin typeface="Arial"/>
                <a:cs typeface="Arial"/>
              </a:rPr>
              <a:t>Block has a fixed size decided by the platform</a:t>
            </a:r>
          </a:p>
          <a:p>
            <a:pPr marL="398770" marR="432636" indent="-381837">
              <a:lnSpc>
                <a:spcPct val="114999"/>
              </a:lnSpc>
              <a:spcBef>
                <a:spcPts val="927"/>
              </a:spcBef>
              <a:buClr>
                <a:srgbClr val="5B1454"/>
              </a:buClr>
              <a:buSzPct val="90000"/>
              <a:buFont typeface="Wingdings" charset="2"/>
              <a:buChar char="Ø"/>
              <a:tabLst>
                <a:tab pos="399617" algn="l"/>
              </a:tabLst>
            </a:pPr>
            <a:r>
              <a:rPr sz="2400" spc="-7" dirty="0">
                <a:solidFill>
                  <a:srgbClr val="585858"/>
                </a:solidFill>
                <a:latin typeface="Arial"/>
                <a:cs typeface="Arial"/>
              </a:rPr>
              <a:t>Number of transactions in a block is depends on this size</a:t>
            </a:r>
          </a:p>
          <a:p>
            <a:pPr marL="398770" marR="432636" indent="-381837">
              <a:lnSpc>
                <a:spcPct val="114999"/>
              </a:lnSpc>
              <a:spcBef>
                <a:spcPts val="927"/>
              </a:spcBef>
              <a:buClr>
                <a:srgbClr val="5B1454"/>
              </a:buClr>
              <a:buSzPct val="90000"/>
              <a:buFont typeface="Wingdings" charset="2"/>
              <a:buChar char="Ø"/>
              <a:tabLst>
                <a:tab pos="399617" algn="l"/>
              </a:tabLst>
            </a:pPr>
            <a:r>
              <a:rPr sz="2400" spc="-7" dirty="0">
                <a:solidFill>
                  <a:srgbClr val="585858"/>
                </a:solidFill>
                <a:latin typeface="Arial"/>
                <a:cs typeface="Arial"/>
              </a:rPr>
              <a:t>Blocks are written and shared in ledgers</a:t>
            </a:r>
          </a:p>
          <a:p>
            <a:pPr marL="398770" marR="432636" indent="-381837">
              <a:lnSpc>
                <a:spcPct val="114999"/>
              </a:lnSpc>
              <a:spcBef>
                <a:spcPts val="927"/>
              </a:spcBef>
              <a:buClr>
                <a:srgbClr val="5B1454"/>
              </a:buClr>
              <a:buSzPct val="90000"/>
              <a:buFont typeface="Wingdings" charset="2"/>
              <a:buChar char="Ø"/>
              <a:tabLst>
                <a:tab pos="399617" algn="l"/>
              </a:tabLst>
            </a:pPr>
            <a:r>
              <a:rPr sz="2400" spc="-7" dirty="0">
                <a:solidFill>
                  <a:srgbClr val="585858"/>
                </a:solidFill>
                <a:latin typeface="Arial"/>
                <a:cs typeface="Arial"/>
              </a:rPr>
              <a:t>Blocks have block header and Block body</a:t>
            </a:r>
          </a:p>
          <a:p>
            <a:pPr marL="398770" marR="432636" indent="-381837">
              <a:lnSpc>
                <a:spcPct val="114999"/>
              </a:lnSpc>
              <a:spcBef>
                <a:spcPts val="927"/>
              </a:spcBef>
              <a:buClr>
                <a:srgbClr val="5B1454"/>
              </a:buClr>
              <a:buSzPct val="90000"/>
              <a:buFont typeface="Wingdings" charset="2"/>
              <a:buChar char="Ø"/>
              <a:tabLst>
                <a:tab pos="399617" algn="l"/>
              </a:tabLst>
            </a:pPr>
            <a:r>
              <a:rPr sz="2400" spc="-7" dirty="0">
                <a:solidFill>
                  <a:srgbClr val="585858"/>
                </a:solidFill>
                <a:latin typeface="Arial"/>
                <a:cs typeface="Arial"/>
              </a:rPr>
              <a:t>Block body contains individual transactions</a:t>
            </a:r>
          </a:p>
          <a:p>
            <a:pPr marL="398770" marR="432636" indent="-381837">
              <a:lnSpc>
                <a:spcPct val="114999"/>
              </a:lnSpc>
              <a:spcBef>
                <a:spcPts val="927"/>
              </a:spcBef>
              <a:buClr>
                <a:srgbClr val="5B1454"/>
              </a:buClr>
              <a:buSzPct val="90000"/>
              <a:buFont typeface="Wingdings" charset="2"/>
              <a:buChar char="Ø"/>
              <a:tabLst>
                <a:tab pos="399617" algn="l"/>
              </a:tabLst>
            </a:pPr>
            <a:r>
              <a:rPr sz="2400" spc="-7" dirty="0">
                <a:solidFill>
                  <a:srgbClr val="585858"/>
                </a:solidFill>
                <a:latin typeface="Arial"/>
                <a:cs typeface="Arial"/>
              </a:rPr>
              <a:t>Block header contains important block information </a:t>
            </a:r>
            <a:r>
              <a:rPr sz="2400" spc="-7" dirty="0" smtClean="0">
                <a:solidFill>
                  <a:srgbClr val="585858"/>
                </a:solidFill>
                <a:latin typeface="Arial"/>
                <a:cs typeface="Arial"/>
              </a:rPr>
              <a:t>including</a:t>
            </a:r>
            <a:r>
              <a:rPr lang="en-US" sz="2400" spc="-7" dirty="0" smtClean="0">
                <a:solidFill>
                  <a:srgbClr val="585858"/>
                </a:solidFill>
                <a:latin typeface="Arial"/>
                <a:cs typeface="Arial"/>
              </a:rPr>
              <a:t> </a:t>
            </a:r>
            <a:r>
              <a:rPr sz="2400" spc="-7" dirty="0" smtClean="0">
                <a:solidFill>
                  <a:srgbClr val="585858"/>
                </a:solidFill>
                <a:latin typeface="Arial"/>
                <a:cs typeface="Arial"/>
              </a:rPr>
              <a:t>block </a:t>
            </a:r>
            <a:r>
              <a:rPr sz="2400" spc="-7" dirty="0">
                <a:solidFill>
                  <a:srgbClr val="585858"/>
                </a:solidFill>
                <a:latin typeface="Arial"/>
                <a:cs typeface="Arial"/>
              </a:rPr>
              <a:t>hash, block identifier, height, parent block and nonce.</a:t>
            </a:r>
          </a:p>
        </p:txBody>
      </p:sp>
      <p:sp>
        <p:nvSpPr>
          <p:cNvPr id="6" name="Rectangle 5"/>
          <p:cNvSpPr/>
          <p:nvPr/>
        </p:nvSpPr>
        <p:spPr>
          <a:xfrm>
            <a:off x="0" y="1"/>
            <a:ext cx="191069" cy="6858000"/>
          </a:xfrm>
          <a:prstGeom prst="rect">
            <a:avLst/>
          </a:prstGeom>
          <a:solidFill>
            <a:srgbClr val="5B15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defRPr/>
            </a:pPr>
            <a:endParaRPr lang="en-US" dirty="0">
              <a:solidFill>
                <a:schemeClr val="bg1"/>
              </a:solidFill>
              <a:latin typeface="Franklin Gothic Book" charset="0"/>
              <a:ea typeface="Franklin Gothic Book" charset="0"/>
              <a:cs typeface="Franklin Gothic Book" charset="0"/>
            </a:endParaRPr>
          </a:p>
        </p:txBody>
      </p:sp>
    </p:spTree>
    <p:extLst>
      <p:ext uri="{BB962C8B-B14F-4D97-AF65-F5344CB8AC3E}">
        <p14:creationId xmlns:p14="http://schemas.microsoft.com/office/powerpoint/2010/main" val="179794500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420111" y="753872"/>
            <a:ext cx="7093712" cy="5266944"/>
          </a:xfrm>
          <a:prstGeom prst="rect">
            <a:avLst/>
          </a:prstGeom>
          <a:blipFill>
            <a:blip r:embed="rId2" cstate="print"/>
            <a:stretch>
              <a:fillRect/>
            </a:stretch>
          </a:blipFill>
        </p:spPr>
        <p:txBody>
          <a:bodyPr wrap="square" lIns="0" tIns="0" rIns="0" bIns="0" rtlCol="0"/>
          <a:lstStyle/>
          <a:p>
            <a:endParaRPr sz="2400"/>
          </a:p>
        </p:txBody>
      </p:sp>
      <p:sp>
        <p:nvSpPr>
          <p:cNvPr id="5" name="Rectangle 4"/>
          <p:cNvSpPr/>
          <p:nvPr/>
        </p:nvSpPr>
        <p:spPr>
          <a:xfrm>
            <a:off x="0" y="1"/>
            <a:ext cx="191069" cy="6858000"/>
          </a:xfrm>
          <a:prstGeom prst="rect">
            <a:avLst/>
          </a:prstGeom>
          <a:solidFill>
            <a:srgbClr val="5B15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defRPr/>
            </a:pPr>
            <a:endParaRPr lang="en-US" dirty="0">
              <a:solidFill>
                <a:schemeClr val="bg1"/>
              </a:solidFill>
              <a:latin typeface="Franklin Gothic Book" charset="0"/>
              <a:ea typeface="Franklin Gothic Book" charset="0"/>
              <a:cs typeface="Franklin Gothic Book" charset="0"/>
            </a:endParaRPr>
          </a:p>
        </p:txBody>
      </p:sp>
    </p:spTree>
    <p:extLst>
      <p:ext uri="{BB962C8B-B14F-4D97-AF65-F5344CB8AC3E}">
        <p14:creationId xmlns:p14="http://schemas.microsoft.com/office/powerpoint/2010/main" val="81921806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81085" y="189616"/>
            <a:ext cx="1220047" cy="570242"/>
          </a:xfrm>
          <a:prstGeom prst="rect">
            <a:avLst/>
          </a:prstGeom>
        </p:spPr>
        <p:txBody>
          <a:bodyPr vert="horz" wrap="square" lIns="0" tIns="16087" rIns="0" bIns="0" rtlCol="0" anchor="ctr">
            <a:spAutoFit/>
          </a:bodyPr>
          <a:lstStyle/>
          <a:p>
            <a:pPr marL="16933">
              <a:lnSpc>
                <a:spcPct val="100000"/>
              </a:lnSpc>
              <a:spcBef>
                <a:spcPts val="127"/>
              </a:spcBef>
            </a:pPr>
            <a:r>
              <a:rPr sz="3600" dirty="0">
                <a:solidFill>
                  <a:srgbClr val="660066"/>
                </a:solidFill>
                <a:latin typeface="Franklin Gothic Book" charset="0"/>
                <a:ea typeface="Franklin Gothic Book" charset="0"/>
                <a:cs typeface="Franklin Gothic Book" charset="0"/>
              </a:rPr>
              <a:t>Miner</a:t>
            </a:r>
          </a:p>
        </p:txBody>
      </p:sp>
      <p:sp>
        <p:nvSpPr>
          <p:cNvPr id="3" name="object 3"/>
          <p:cNvSpPr txBox="1">
            <a:spLocks noGrp="1"/>
          </p:cNvSpPr>
          <p:nvPr>
            <p:ph idx="1"/>
          </p:nvPr>
        </p:nvSpPr>
        <p:spPr>
          <a:xfrm>
            <a:off x="581085" y="1341337"/>
            <a:ext cx="10125015" cy="2087664"/>
          </a:xfrm>
          <a:prstGeom prst="rect">
            <a:avLst/>
          </a:prstGeom>
        </p:spPr>
        <p:txBody>
          <a:bodyPr vert="horz" wrap="square" lIns="0" tIns="77892" rIns="0" bIns="0" rtlCol="0">
            <a:spAutoFit/>
          </a:bodyPr>
          <a:lstStyle/>
          <a:p>
            <a:pPr marL="398770" marR="432636" indent="-381837">
              <a:lnSpc>
                <a:spcPct val="114999"/>
              </a:lnSpc>
              <a:spcBef>
                <a:spcPts val="927"/>
              </a:spcBef>
              <a:buClr>
                <a:srgbClr val="5B1454"/>
              </a:buClr>
              <a:buSzPct val="90000"/>
              <a:buFont typeface="Wingdings" charset="2"/>
              <a:buChar char="Ø"/>
              <a:tabLst>
                <a:tab pos="399617" algn="l"/>
              </a:tabLst>
            </a:pPr>
            <a:r>
              <a:rPr sz="2400" spc="-7" dirty="0">
                <a:solidFill>
                  <a:srgbClr val="585858"/>
                </a:solidFill>
                <a:latin typeface="Arial"/>
                <a:cs typeface="Arial"/>
              </a:rPr>
              <a:t>Miner is responsible for writing blocks in ledger</a:t>
            </a:r>
          </a:p>
          <a:p>
            <a:pPr marL="398770" marR="432636" indent="-381837">
              <a:lnSpc>
                <a:spcPct val="114999"/>
              </a:lnSpc>
              <a:spcBef>
                <a:spcPts val="927"/>
              </a:spcBef>
              <a:buClr>
                <a:srgbClr val="5B1454"/>
              </a:buClr>
              <a:buSzPct val="90000"/>
              <a:buFont typeface="Wingdings" charset="2"/>
              <a:buChar char="Ø"/>
              <a:tabLst>
                <a:tab pos="399617" algn="l"/>
              </a:tabLst>
            </a:pPr>
            <a:r>
              <a:rPr sz="2400" spc="-7" dirty="0">
                <a:solidFill>
                  <a:srgbClr val="585858"/>
                </a:solidFill>
                <a:latin typeface="Arial"/>
                <a:cs typeface="Arial"/>
              </a:rPr>
              <a:t>Miners are responsible for validating transaction</a:t>
            </a:r>
          </a:p>
          <a:p>
            <a:pPr marL="398770" marR="432636" indent="-381837">
              <a:lnSpc>
                <a:spcPct val="114999"/>
              </a:lnSpc>
              <a:spcBef>
                <a:spcPts val="927"/>
              </a:spcBef>
              <a:buClr>
                <a:srgbClr val="5B1454"/>
              </a:buClr>
              <a:buSzPct val="90000"/>
              <a:buFont typeface="Wingdings" charset="2"/>
              <a:buChar char="Ø"/>
              <a:tabLst>
                <a:tab pos="399617" algn="l"/>
              </a:tabLst>
            </a:pPr>
            <a:r>
              <a:rPr sz="2400" spc="-7" dirty="0">
                <a:solidFill>
                  <a:srgbClr val="585858"/>
                </a:solidFill>
                <a:latin typeface="Arial"/>
                <a:cs typeface="Arial"/>
              </a:rPr>
              <a:t>Miners are responsible for validating blocks in ledger</a:t>
            </a:r>
          </a:p>
          <a:p>
            <a:pPr marL="398770" marR="432636" indent="-381837">
              <a:lnSpc>
                <a:spcPct val="114999"/>
              </a:lnSpc>
              <a:spcBef>
                <a:spcPts val="927"/>
              </a:spcBef>
              <a:buClr>
                <a:srgbClr val="5B1454"/>
              </a:buClr>
              <a:buSzPct val="90000"/>
              <a:buFont typeface="Wingdings" charset="2"/>
              <a:buChar char="Ø"/>
              <a:tabLst>
                <a:tab pos="399617" algn="l"/>
              </a:tabLst>
            </a:pPr>
            <a:r>
              <a:rPr sz="2400" spc="-7" dirty="0">
                <a:solidFill>
                  <a:srgbClr val="585858"/>
                </a:solidFill>
                <a:latin typeface="Arial"/>
                <a:cs typeface="Arial"/>
              </a:rPr>
              <a:t>Miners are responsible for propagating blocks in network</a:t>
            </a:r>
          </a:p>
        </p:txBody>
      </p:sp>
      <p:sp>
        <p:nvSpPr>
          <p:cNvPr id="6" name="Rectangle 5"/>
          <p:cNvSpPr/>
          <p:nvPr/>
        </p:nvSpPr>
        <p:spPr>
          <a:xfrm>
            <a:off x="0" y="1"/>
            <a:ext cx="191069" cy="6858000"/>
          </a:xfrm>
          <a:prstGeom prst="rect">
            <a:avLst/>
          </a:prstGeom>
          <a:solidFill>
            <a:srgbClr val="5B15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defRPr/>
            </a:pPr>
            <a:endParaRPr lang="en-US" dirty="0">
              <a:solidFill>
                <a:schemeClr val="bg1"/>
              </a:solidFill>
              <a:latin typeface="Franklin Gothic Book" charset="0"/>
              <a:ea typeface="Franklin Gothic Book" charset="0"/>
              <a:cs typeface="Franklin Gothic Book" charset="0"/>
            </a:endParaRPr>
          </a:p>
        </p:txBody>
      </p:sp>
    </p:spTree>
    <p:extLst>
      <p:ext uri="{BB962C8B-B14F-4D97-AF65-F5344CB8AC3E}">
        <p14:creationId xmlns:p14="http://schemas.microsoft.com/office/powerpoint/2010/main" val="108032392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831919" y="6444818"/>
            <a:ext cx="2405380" cy="192360"/>
          </a:xfrm>
          <a:prstGeom prst="rect">
            <a:avLst/>
          </a:prstGeom>
        </p:spPr>
        <p:txBody>
          <a:bodyPr vert="horz" wrap="square" lIns="0" tIns="0" rIns="0" bIns="0" rtlCol="0">
            <a:spAutoFit/>
          </a:bodyPr>
          <a:lstStyle/>
          <a:p>
            <a:pPr>
              <a:lnSpc>
                <a:spcPts val="1467"/>
              </a:lnSpc>
            </a:pPr>
            <a:r>
              <a:rPr sz="1333" i="1" spc="-7" dirty="0">
                <a:solidFill>
                  <a:srgbClr val="A6A6A6"/>
                </a:solidFill>
                <a:latin typeface="Arial"/>
                <a:cs typeface="Arial"/>
              </a:rPr>
              <a:t>Not for distribution -</a:t>
            </a:r>
            <a:r>
              <a:rPr sz="1333" i="1" spc="-47" dirty="0">
                <a:solidFill>
                  <a:srgbClr val="A6A6A6"/>
                </a:solidFill>
                <a:latin typeface="Arial"/>
                <a:cs typeface="Arial"/>
              </a:rPr>
              <a:t> </a:t>
            </a:r>
            <a:r>
              <a:rPr sz="1333" i="1" spc="-7" dirty="0">
                <a:solidFill>
                  <a:srgbClr val="A6A6A6"/>
                </a:solidFill>
                <a:latin typeface="Arial"/>
                <a:cs typeface="Arial"/>
              </a:rPr>
              <a:t>Confidential</a:t>
            </a:r>
            <a:endParaRPr sz="1333">
              <a:latin typeface="Arial"/>
              <a:cs typeface="Arial"/>
            </a:endParaRPr>
          </a:p>
        </p:txBody>
      </p:sp>
      <p:sp>
        <p:nvSpPr>
          <p:cNvPr id="3" name="object 3"/>
          <p:cNvSpPr txBox="1">
            <a:spLocks noGrp="1"/>
          </p:cNvSpPr>
          <p:nvPr>
            <p:ph type="title"/>
          </p:nvPr>
        </p:nvSpPr>
        <p:spPr>
          <a:xfrm>
            <a:off x="654303" y="127645"/>
            <a:ext cx="1431713" cy="570242"/>
          </a:xfrm>
          <a:prstGeom prst="rect">
            <a:avLst/>
          </a:prstGeom>
        </p:spPr>
        <p:txBody>
          <a:bodyPr vert="horz" wrap="square" lIns="0" tIns="16087" rIns="0" bIns="0" rtlCol="0" anchor="ctr">
            <a:spAutoFit/>
          </a:bodyPr>
          <a:lstStyle/>
          <a:p>
            <a:pPr marL="16933">
              <a:lnSpc>
                <a:spcPct val="100000"/>
              </a:lnSpc>
              <a:spcBef>
                <a:spcPts val="127"/>
              </a:spcBef>
            </a:pPr>
            <a:r>
              <a:rPr sz="3600" dirty="0">
                <a:solidFill>
                  <a:srgbClr val="660066"/>
                </a:solidFill>
                <a:latin typeface="Franklin Gothic Book" charset="0"/>
                <a:ea typeface="Franklin Gothic Book" charset="0"/>
                <a:cs typeface="Franklin Gothic Book" charset="0"/>
              </a:rPr>
              <a:t>Mining</a:t>
            </a:r>
          </a:p>
        </p:txBody>
      </p:sp>
      <p:sp>
        <p:nvSpPr>
          <p:cNvPr id="4" name="object 4"/>
          <p:cNvSpPr/>
          <p:nvPr/>
        </p:nvSpPr>
        <p:spPr>
          <a:xfrm>
            <a:off x="654303" y="1123697"/>
            <a:ext cx="10883392" cy="5525007"/>
          </a:xfrm>
          <a:prstGeom prst="rect">
            <a:avLst/>
          </a:prstGeom>
          <a:blipFill>
            <a:blip r:embed="rId2" cstate="print"/>
            <a:stretch>
              <a:fillRect/>
            </a:stretch>
          </a:blipFill>
        </p:spPr>
        <p:txBody>
          <a:bodyPr wrap="square" lIns="0" tIns="0" rIns="0" bIns="0" rtlCol="0"/>
          <a:lstStyle/>
          <a:p>
            <a:endParaRPr sz="2400"/>
          </a:p>
        </p:txBody>
      </p:sp>
      <p:sp>
        <p:nvSpPr>
          <p:cNvPr id="6" name="Rectangle 5"/>
          <p:cNvSpPr/>
          <p:nvPr/>
        </p:nvSpPr>
        <p:spPr>
          <a:xfrm>
            <a:off x="0" y="1"/>
            <a:ext cx="191069" cy="6858000"/>
          </a:xfrm>
          <a:prstGeom prst="rect">
            <a:avLst/>
          </a:prstGeom>
          <a:solidFill>
            <a:srgbClr val="5B15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defRPr/>
            </a:pPr>
            <a:endParaRPr lang="en-US" dirty="0">
              <a:solidFill>
                <a:schemeClr val="bg1"/>
              </a:solidFill>
              <a:latin typeface="Franklin Gothic Book" charset="0"/>
              <a:ea typeface="Franklin Gothic Book" charset="0"/>
              <a:cs typeface="Franklin Gothic Book" charset="0"/>
            </a:endParaRPr>
          </a:p>
        </p:txBody>
      </p:sp>
    </p:spTree>
    <p:extLst>
      <p:ext uri="{BB962C8B-B14F-4D97-AF65-F5344CB8AC3E}">
        <p14:creationId xmlns:p14="http://schemas.microsoft.com/office/powerpoint/2010/main" val="2995528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172463" y="497332"/>
            <a:ext cx="9083040" cy="5518912"/>
          </a:xfrm>
          <a:prstGeom prst="rect">
            <a:avLst/>
          </a:prstGeom>
          <a:blipFill>
            <a:blip r:embed="rId2" cstate="print"/>
            <a:stretch>
              <a:fillRect/>
            </a:stretch>
          </a:blipFill>
        </p:spPr>
        <p:txBody>
          <a:bodyPr wrap="square" lIns="0" tIns="0" rIns="0" bIns="0" rtlCol="0"/>
          <a:lstStyle/>
          <a:p>
            <a:endParaRPr sz="2400"/>
          </a:p>
        </p:txBody>
      </p:sp>
      <p:sp>
        <p:nvSpPr>
          <p:cNvPr id="5" name="Rectangle 4"/>
          <p:cNvSpPr/>
          <p:nvPr/>
        </p:nvSpPr>
        <p:spPr>
          <a:xfrm>
            <a:off x="0" y="1"/>
            <a:ext cx="191069" cy="6858000"/>
          </a:xfrm>
          <a:prstGeom prst="rect">
            <a:avLst/>
          </a:prstGeom>
          <a:solidFill>
            <a:srgbClr val="5B15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defRPr/>
            </a:pPr>
            <a:endParaRPr lang="en-US" dirty="0">
              <a:solidFill>
                <a:schemeClr val="bg1"/>
              </a:solidFill>
              <a:latin typeface="Franklin Gothic Book" charset="0"/>
              <a:ea typeface="Franklin Gothic Book" charset="0"/>
              <a:cs typeface="Franklin Gothic Book" charset="0"/>
            </a:endParaRPr>
          </a:p>
        </p:txBody>
      </p:sp>
    </p:spTree>
    <p:extLst>
      <p:ext uri="{BB962C8B-B14F-4D97-AF65-F5344CB8AC3E}">
        <p14:creationId xmlns:p14="http://schemas.microsoft.com/office/powerpoint/2010/main" val="94726798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9372" y="133978"/>
            <a:ext cx="2512060" cy="570242"/>
          </a:xfrm>
          <a:prstGeom prst="rect">
            <a:avLst/>
          </a:prstGeom>
        </p:spPr>
        <p:txBody>
          <a:bodyPr vert="horz" wrap="square" lIns="0" tIns="16087" rIns="0" bIns="0" rtlCol="0" anchor="ctr">
            <a:spAutoFit/>
          </a:bodyPr>
          <a:lstStyle/>
          <a:p>
            <a:pPr marL="16933">
              <a:lnSpc>
                <a:spcPct val="100000"/>
              </a:lnSpc>
              <a:spcBef>
                <a:spcPts val="127"/>
              </a:spcBef>
            </a:pPr>
            <a:r>
              <a:rPr sz="3600" dirty="0">
                <a:solidFill>
                  <a:srgbClr val="660066"/>
                </a:solidFill>
                <a:latin typeface="Franklin Gothic Book" charset="0"/>
                <a:ea typeface="Franklin Gothic Book" charset="0"/>
                <a:cs typeface="Franklin Gothic Book" charset="0"/>
              </a:rPr>
              <a:t>Transaction</a:t>
            </a:r>
          </a:p>
        </p:txBody>
      </p:sp>
      <p:sp>
        <p:nvSpPr>
          <p:cNvPr id="3" name="object 3"/>
          <p:cNvSpPr/>
          <p:nvPr/>
        </p:nvSpPr>
        <p:spPr>
          <a:xfrm>
            <a:off x="991931" y="2998880"/>
            <a:ext cx="274676" cy="205651"/>
          </a:xfrm>
          <a:prstGeom prst="rect">
            <a:avLst/>
          </a:prstGeom>
          <a:blipFill>
            <a:blip r:embed="rId2" cstate="print"/>
            <a:stretch>
              <a:fillRect/>
            </a:stretch>
          </a:blipFill>
        </p:spPr>
        <p:txBody>
          <a:bodyPr wrap="square" lIns="0" tIns="0" rIns="0" bIns="0" rtlCol="0"/>
          <a:lstStyle/>
          <a:p>
            <a:endParaRPr sz="2400"/>
          </a:p>
        </p:txBody>
      </p:sp>
      <p:sp>
        <p:nvSpPr>
          <p:cNvPr id="4" name="object 4"/>
          <p:cNvSpPr/>
          <p:nvPr/>
        </p:nvSpPr>
        <p:spPr>
          <a:xfrm>
            <a:off x="826173" y="2724004"/>
            <a:ext cx="193524" cy="229320"/>
          </a:xfrm>
          <a:prstGeom prst="rect">
            <a:avLst/>
          </a:prstGeom>
          <a:blipFill>
            <a:blip r:embed="rId3" cstate="print"/>
            <a:stretch>
              <a:fillRect/>
            </a:stretch>
          </a:blipFill>
        </p:spPr>
        <p:txBody>
          <a:bodyPr wrap="square" lIns="0" tIns="0" rIns="0" bIns="0" rtlCol="0"/>
          <a:lstStyle/>
          <a:p>
            <a:endParaRPr sz="2400"/>
          </a:p>
        </p:txBody>
      </p:sp>
      <p:sp>
        <p:nvSpPr>
          <p:cNvPr id="5" name="object 5"/>
          <p:cNvSpPr/>
          <p:nvPr/>
        </p:nvSpPr>
        <p:spPr>
          <a:xfrm>
            <a:off x="943432" y="2809644"/>
            <a:ext cx="512233" cy="410633"/>
          </a:xfrm>
          <a:custGeom>
            <a:avLst/>
            <a:gdLst/>
            <a:ahLst/>
            <a:cxnLst/>
            <a:rect l="l" t="t" r="r" b="b"/>
            <a:pathLst>
              <a:path w="384175" h="307975">
                <a:moveTo>
                  <a:pt x="342658" y="219805"/>
                </a:moveTo>
                <a:lnTo>
                  <a:pt x="234517" y="219805"/>
                </a:lnTo>
                <a:lnTo>
                  <a:pt x="240952" y="221946"/>
                </a:lnTo>
                <a:lnTo>
                  <a:pt x="245957" y="226942"/>
                </a:lnTo>
                <a:lnTo>
                  <a:pt x="251677" y="231937"/>
                </a:lnTo>
                <a:lnTo>
                  <a:pt x="255252" y="239074"/>
                </a:lnTo>
                <a:lnTo>
                  <a:pt x="255967" y="246210"/>
                </a:lnTo>
                <a:lnTo>
                  <a:pt x="256682" y="254061"/>
                </a:lnTo>
                <a:lnTo>
                  <a:pt x="253822" y="261197"/>
                </a:lnTo>
                <a:lnTo>
                  <a:pt x="224507" y="294739"/>
                </a:lnTo>
                <a:lnTo>
                  <a:pt x="234517" y="302589"/>
                </a:lnTo>
                <a:lnTo>
                  <a:pt x="239522" y="305444"/>
                </a:lnTo>
                <a:lnTo>
                  <a:pt x="245242" y="307585"/>
                </a:lnTo>
                <a:lnTo>
                  <a:pt x="251677" y="306871"/>
                </a:lnTo>
                <a:lnTo>
                  <a:pt x="262536" y="303682"/>
                </a:lnTo>
                <a:lnTo>
                  <a:pt x="270982" y="296880"/>
                </a:lnTo>
                <a:lnTo>
                  <a:pt x="276210" y="287402"/>
                </a:lnTo>
                <a:lnTo>
                  <a:pt x="277417" y="276184"/>
                </a:lnTo>
                <a:lnTo>
                  <a:pt x="277417" y="275470"/>
                </a:lnTo>
                <a:lnTo>
                  <a:pt x="286996" y="275470"/>
                </a:lnTo>
                <a:lnTo>
                  <a:pt x="310306" y="244783"/>
                </a:lnTo>
                <a:lnTo>
                  <a:pt x="319886" y="244783"/>
                </a:lnTo>
                <a:lnTo>
                  <a:pt x="328315" y="242308"/>
                </a:lnTo>
                <a:lnTo>
                  <a:pt x="336761" y="235506"/>
                </a:lnTo>
                <a:lnTo>
                  <a:pt x="341989" y="226027"/>
                </a:lnTo>
                <a:lnTo>
                  <a:pt x="342658" y="219805"/>
                </a:lnTo>
                <a:close/>
              </a:path>
              <a:path w="384175" h="307975">
                <a:moveTo>
                  <a:pt x="286996" y="275470"/>
                </a:moveTo>
                <a:lnTo>
                  <a:pt x="277417" y="275470"/>
                </a:lnTo>
                <a:lnTo>
                  <a:pt x="279561" y="276184"/>
                </a:lnTo>
                <a:lnTo>
                  <a:pt x="284566" y="276184"/>
                </a:lnTo>
                <a:lnTo>
                  <a:pt x="286996" y="275470"/>
                </a:lnTo>
                <a:close/>
              </a:path>
              <a:path w="384175" h="307975">
                <a:moveTo>
                  <a:pt x="319886" y="244783"/>
                </a:moveTo>
                <a:lnTo>
                  <a:pt x="310306" y="244783"/>
                </a:lnTo>
                <a:lnTo>
                  <a:pt x="312451" y="245497"/>
                </a:lnTo>
                <a:lnTo>
                  <a:pt x="317456" y="245497"/>
                </a:lnTo>
                <a:lnTo>
                  <a:pt x="319886" y="244783"/>
                </a:lnTo>
                <a:close/>
              </a:path>
              <a:path w="384175" h="307975">
                <a:moveTo>
                  <a:pt x="382314" y="191259"/>
                </a:moveTo>
                <a:lnTo>
                  <a:pt x="195192" y="191259"/>
                </a:lnTo>
                <a:lnTo>
                  <a:pt x="202342" y="194114"/>
                </a:lnTo>
                <a:lnTo>
                  <a:pt x="208777" y="199109"/>
                </a:lnTo>
                <a:lnTo>
                  <a:pt x="215212" y="204818"/>
                </a:lnTo>
                <a:lnTo>
                  <a:pt x="218787" y="212669"/>
                </a:lnTo>
                <a:lnTo>
                  <a:pt x="219502" y="221233"/>
                </a:lnTo>
                <a:lnTo>
                  <a:pt x="221647" y="220519"/>
                </a:lnTo>
                <a:lnTo>
                  <a:pt x="224507" y="219805"/>
                </a:lnTo>
                <a:lnTo>
                  <a:pt x="342658" y="219805"/>
                </a:lnTo>
                <a:lnTo>
                  <a:pt x="343196" y="214810"/>
                </a:lnTo>
                <a:lnTo>
                  <a:pt x="343196" y="213382"/>
                </a:lnTo>
                <a:lnTo>
                  <a:pt x="342481" y="211955"/>
                </a:lnTo>
                <a:lnTo>
                  <a:pt x="342481" y="210528"/>
                </a:lnTo>
                <a:lnTo>
                  <a:pt x="367216" y="210528"/>
                </a:lnTo>
                <a:lnTo>
                  <a:pt x="368355" y="210193"/>
                </a:lnTo>
                <a:lnTo>
                  <a:pt x="376800" y="203391"/>
                </a:lnTo>
                <a:lnTo>
                  <a:pt x="382029" y="193913"/>
                </a:lnTo>
                <a:lnTo>
                  <a:pt x="382314" y="191259"/>
                </a:lnTo>
                <a:close/>
              </a:path>
              <a:path w="384175" h="307975">
                <a:moveTo>
                  <a:pt x="367216" y="210528"/>
                </a:moveTo>
                <a:lnTo>
                  <a:pt x="342481" y="210528"/>
                </a:lnTo>
                <a:lnTo>
                  <a:pt x="346771" y="212669"/>
                </a:lnTo>
                <a:lnTo>
                  <a:pt x="351776" y="214096"/>
                </a:lnTo>
                <a:lnTo>
                  <a:pt x="357496" y="213382"/>
                </a:lnTo>
                <a:lnTo>
                  <a:pt x="367216" y="210528"/>
                </a:lnTo>
                <a:close/>
              </a:path>
              <a:path w="384175" h="307975">
                <a:moveTo>
                  <a:pt x="368697" y="157717"/>
                </a:moveTo>
                <a:lnTo>
                  <a:pt x="150863" y="157717"/>
                </a:lnTo>
                <a:lnTo>
                  <a:pt x="159443" y="160572"/>
                </a:lnTo>
                <a:lnTo>
                  <a:pt x="165878" y="166281"/>
                </a:lnTo>
                <a:lnTo>
                  <a:pt x="171095" y="172013"/>
                </a:lnTo>
                <a:lnTo>
                  <a:pt x="174904" y="178413"/>
                </a:lnTo>
                <a:lnTo>
                  <a:pt x="177239" y="185349"/>
                </a:lnTo>
                <a:lnTo>
                  <a:pt x="178033" y="192686"/>
                </a:lnTo>
                <a:lnTo>
                  <a:pt x="180893" y="191973"/>
                </a:lnTo>
                <a:lnTo>
                  <a:pt x="184468" y="191259"/>
                </a:lnTo>
                <a:lnTo>
                  <a:pt x="382314" y="191259"/>
                </a:lnTo>
                <a:lnTo>
                  <a:pt x="383235" y="182695"/>
                </a:lnTo>
                <a:lnTo>
                  <a:pt x="383950" y="174845"/>
                </a:lnTo>
                <a:lnTo>
                  <a:pt x="380375" y="168422"/>
                </a:lnTo>
                <a:lnTo>
                  <a:pt x="375370" y="163427"/>
                </a:lnTo>
                <a:lnTo>
                  <a:pt x="368697" y="157717"/>
                </a:lnTo>
                <a:close/>
              </a:path>
              <a:path w="384175" h="307975">
                <a:moveTo>
                  <a:pt x="155240" y="125603"/>
                </a:moveTo>
                <a:lnTo>
                  <a:pt x="102958" y="125603"/>
                </a:lnTo>
                <a:lnTo>
                  <a:pt x="111538" y="128457"/>
                </a:lnTo>
                <a:lnTo>
                  <a:pt x="117973" y="134167"/>
                </a:lnTo>
                <a:lnTo>
                  <a:pt x="123090" y="139486"/>
                </a:lnTo>
                <a:lnTo>
                  <a:pt x="126732" y="145674"/>
                </a:lnTo>
                <a:lnTo>
                  <a:pt x="129033" y="152532"/>
                </a:lnTo>
                <a:lnTo>
                  <a:pt x="130128" y="159858"/>
                </a:lnTo>
                <a:lnTo>
                  <a:pt x="133703" y="158431"/>
                </a:lnTo>
                <a:lnTo>
                  <a:pt x="137993" y="157717"/>
                </a:lnTo>
                <a:lnTo>
                  <a:pt x="368697" y="157717"/>
                </a:lnTo>
                <a:lnTo>
                  <a:pt x="334497" y="128457"/>
                </a:lnTo>
                <a:lnTo>
                  <a:pt x="170883" y="128457"/>
                </a:lnTo>
                <a:lnTo>
                  <a:pt x="163007" y="127788"/>
                </a:lnTo>
                <a:lnTo>
                  <a:pt x="155600" y="125781"/>
                </a:lnTo>
                <a:lnTo>
                  <a:pt x="155240" y="125603"/>
                </a:lnTo>
                <a:close/>
              </a:path>
              <a:path w="384175" h="307975">
                <a:moveTo>
                  <a:pt x="62204" y="0"/>
                </a:moveTo>
                <a:lnTo>
                  <a:pt x="0" y="102766"/>
                </a:lnTo>
                <a:lnTo>
                  <a:pt x="48619" y="159145"/>
                </a:lnTo>
                <a:lnTo>
                  <a:pt x="67209" y="137735"/>
                </a:lnTo>
                <a:lnTo>
                  <a:pt x="72661" y="132527"/>
                </a:lnTo>
                <a:lnTo>
                  <a:pt x="79185" y="128725"/>
                </a:lnTo>
                <a:lnTo>
                  <a:pt x="86514" y="126394"/>
                </a:lnTo>
                <a:lnTo>
                  <a:pt x="94378" y="125603"/>
                </a:lnTo>
                <a:lnTo>
                  <a:pt x="155240" y="125603"/>
                </a:lnTo>
                <a:lnTo>
                  <a:pt x="148863" y="122436"/>
                </a:lnTo>
                <a:lnTo>
                  <a:pt x="142998" y="117753"/>
                </a:lnTo>
                <a:lnTo>
                  <a:pt x="132675" y="104160"/>
                </a:lnTo>
                <a:lnTo>
                  <a:pt x="128519" y="88225"/>
                </a:lnTo>
                <a:lnTo>
                  <a:pt x="130530" y="71889"/>
                </a:lnTo>
                <a:lnTo>
                  <a:pt x="138708" y="57092"/>
                </a:lnTo>
                <a:lnTo>
                  <a:pt x="179031" y="10704"/>
                </a:lnTo>
                <a:lnTo>
                  <a:pt x="125570" y="10704"/>
                </a:lnTo>
                <a:lnTo>
                  <a:pt x="94524" y="9768"/>
                </a:lnTo>
                <a:lnTo>
                  <a:pt x="62204" y="0"/>
                </a:lnTo>
                <a:close/>
              </a:path>
              <a:path w="384175" h="307975">
                <a:moveTo>
                  <a:pt x="252392" y="57806"/>
                </a:moveTo>
                <a:lnTo>
                  <a:pt x="203057" y="114184"/>
                </a:lnTo>
                <a:lnTo>
                  <a:pt x="174458" y="128457"/>
                </a:lnTo>
                <a:lnTo>
                  <a:pt x="334497" y="128457"/>
                </a:lnTo>
                <a:lnTo>
                  <a:pt x="260257" y="64942"/>
                </a:lnTo>
                <a:lnTo>
                  <a:pt x="252392" y="57806"/>
                </a:lnTo>
                <a:close/>
              </a:path>
              <a:path w="384175" h="307975">
                <a:moveTo>
                  <a:pt x="154605" y="8430"/>
                </a:moveTo>
                <a:lnTo>
                  <a:pt x="125570" y="10704"/>
                </a:lnTo>
                <a:lnTo>
                  <a:pt x="179031" y="10704"/>
                </a:lnTo>
                <a:lnTo>
                  <a:pt x="180893" y="8563"/>
                </a:lnTo>
                <a:lnTo>
                  <a:pt x="154605" y="8430"/>
                </a:lnTo>
                <a:close/>
              </a:path>
            </a:pathLst>
          </a:custGeom>
          <a:solidFill>
            <a:srgbClr val="000000"/>
          </a:solidFill>
        </p:spPr>
        <p:txBody>
          <a:bodyPr wrap="square" lIns="0" tIns="0" rIns="0" bIns="0" rtlCol="0"/>
          <a:lstStyle/>
          <a:p>
            <a:endParaRPr sz="2400"/>
          </a:p>
        </p:txBody>
      </p:sp>
      <p:sp>
        <p:nvSpPr>
          <p:cNvPr id="6" name="object 6"/>
          <p:cNvSpPr/>
          <p:nvPr/>
        </p:nvSpPr>
        <p:spPr>
          <a:xfrm>
            <a:off x="1460133" y="2724004"/>
            <a:ext cx="193524" cy="229320"/>
          </a:xfrm>
          <a:prstGeom prst="rect">
            <a:avLst/>
          </a:prstGeom>
          <a:blipFill>
            <a:blip r:embed="rId4" cstate="print"/>
            <a:stretch>
              <a:fillRect/>
            </a:stretch>
          </a:blipFill>
        </p:spPr>
        <p:txBody>
          <a:bodyPr wrap="square" lIns="0" tIns="0" rIns="0" bIns="0" rtlCol="0"/>
          <a:lstStyle/>
          <a:p>
            <a:endParaRPr sz="2400"/>
          </a:p>
        </p:txBody>
      </p:sp>
      <p:sp>
        <p:nvSpPr>
          <p:cNvPr id="7" name="object 7"/>
          <p:cNvSpPr/>
          <p:nvPr/>
        </p:nvSpPr>
        <p:spPr>
          <a:xfrm>
            <a:off x="1132190" y="2801079"/>
            <a:ext cx="403860" cy="224367"/>
          </a:xfrm>
          <a:custGeom>
            <a:avLst/>
            <a:gdLst/>
            <a:ahLst/>
            <a:cxnLst/>
            <a:rect l="l" t="t" r="r" b="b"/>
            <a:pathLst>
              <a:path w="302894" h="168275">
                <a:moveTo>
                  <a:pt x="262654" y="43532"/>
                </a:moveTo>
                <a:lnTo>
                  <a:pt x="109393" y="43532"/>
                </a:lnTo>
                <a:lnTo>
                  <a:pt x="243097" y="158431"/>
                </a:lnTo>
                <a:lnTo>
                  <a:pt x="248102" y="163427"/>
                </a:lnTo>
                <a:lnTo>
                  <a:pt x="250962" y="167708"/>
                </a:lnTo>
                <a:lnTo>
                  <a:pt x="302441" y="108475"/>
                </a:lnTo>
                <a:lnTo>
                  <a:pt x="262654" y="43532"/>
                </a:lnTo>
                <a:close/>
              </a:path>
              <a:path w="302894" h="168275">
                <a:moveTo>
                  <a:pt x="87944" y="0"/>
                </a:moveTo>
                <a:lnTo>
                  <a:pt x="7149" y="73506"/>
                </a:lnTo>
                <a:lnTo>
                  <a:pt x="0" y="94291"/>
                </a:lnTo>
                <a:lnTo>
                  <a:pt x="2927" y="104717"/>
                </a:lnTo>
                <a:lnTo>
                  <a:pt x="10009" y="113471"/>
                </a:lnTo>
                <a:lnTo>
                  <a:pt x="16444" y="118466"/>
                </a:lnTo>
                <a:lnTo>
                  <a:pt x="23594" y="121321"/>
                </a:lnTo>
                <a:lnTo>
                  <a:pt x="38609" y="119894"/>
                </a:lnTo>
                <a:lnTo>
                  <a:pt x="45759" y="117039"/>
                </a:lnTo>
                <a:lnTo>
                  <a:pt x="50764" y="110616"/>
                </a:lnTo>
                <a:lnTo>
                  <a:pt x="109393" y="43532"/>
                </a:lnTo>
                <a:lnTo>
                  <a:pt x="262654" y="43532"/>
                </a:lnTo>
                <a:lnTo>
                  <a:pt x="247180" y="18276"/>
                </a:lnTo>
                <a:lnTo>
                  <a:pt x="199907" y="18276"/>
                </a:lnTo>
                <a:lnTo>
                  <a:pt x="162303" y="16503"/>
                </a:lnTo>
                <a:lnTo>
                  <a:pt x="126844" y="8976"/>
                </a:lnTo>
                <a:lnTo>
                  <a:pt x="91519" y="713"/>
                </a:lnTo>
                <a:lnTo>
                  <a:pt x="90804" y="713"/>
                </a:lnTo>
                <a:lnTo>
                  <a:pt x="87944" y="0"/>
                </a:lnTo>
                <a:close/>
              </a:path>
              <a:path w="302894" h="168275">
                <a:moveTo>
                  <a:pt x="241667" y="9277"/>
                </a:moveTo>
                <a:lnTo>
                  <a:pt x="199907" y="18276"/>
                </a:lnTo>
                <a:lnTo>
                  <a:pt x="247180" y="18276"/>
                </a:lnTo>
                <a:lnTo>
                  <a:pt x="241667" y="9277"/>
                </a:lnTo>
                <a:close/>
              </a:path>
            </a:pathLst>
          </a:custGeom>
          <a:solidFill>
            <a:srgbClr val="000000"/>
          </a:solidFill>
        </p:spPr>
        <p:txBody>
          <a:bodyPr wrap="square" lIns="0" tIns="0" rIns="0" bIns="0" rtlCol="0"/>
          <a:lstStyle/>
          <a:p>
            <a:endParaRPr sz="2400"/>
          </a:p>
        </p:txBody>
      </p:sp>
      <p:sp>
        <p:nvSpPr>
          <p:cNvPr id="8" name="object 8"/>
          <p:cNvSpPr/>
          <p:nvPr/>
        </p:nvSpPr>
        <p:spPr>
          <a:xfrm>
            <a:off x="8659909" y="2806825"/>
            <a:ext cx="839047" cy="381000"/>
          </a:xfrm>
          <a:custGeom>
            <a:avLst/>
            <a:gdLst/>
            <a:ahLst/>
            <a:cxnLst/>
            <a:rect l="l" t="t" r="r" b="b"/>
            <a:pathLst>
              <a:path w="629284" h="285750">
                <a:moveTo>
                  <a:pt x="629193" y="0"/>
                </a:moveTo>
                <a:lnTo>
                  <a:pt x="0" y="0"/>
                </a:lnTo>
                <a:lnTo>
                  <a:pt x="0" y="285461"/>
                </a:lnTo>
                <a:lnTo>
                  <a:pt x="629193" y="285462"/>
                </a:lnTo>
                <a:lnTo>
                  <a:pt x="629193" y="242642"/>
                </a:lnTo>
                <a:lnTo>
                  <a:pt x="71499" y="242642"/>
                </a:lnTo>
                <a:lnTo>
                  <a:pt x="42899" y="214096"/>
                </a:lnTo>
                <a:lnTo>
                  <a:pt x="42899" y="71365"/>
                </a:lnTo>
                <a:lnTo>
                  <a:pt x="71499" y="42819"/>
                </a:lnTo>
                <a:lnTo>
                  <a:pt x="629193" y="42819"/>
                </a:lnTo>
                <a:lnTo>
                  <a:pt x="629193" y="0"/>
                </a:lnTo>
                <a:close/>
              </a:path>
              <a:path w="629284" h="285750">
                <a:moveTo>
                  <a:pt x="629193" y="42819"/>
                </a:moveTo>
                <a:lnTo>
                  <a:pt x="564843" y="42819"/>
                </a:lnTo>
                <a:lnTo>
                  <a:pt x="586293" y="64229"/>
                </a:lnTo>
                <a:lnTo>
                  <a:pt x="586293" y="221233"/>
                </a:lnTo>
                <a:lnTo>
                  <a:pt x="564844" y="242642"/>
                </a:lnTo>
                <a:lnTo>
                  <a:pt x="629193" y="242642"/>
                </a:lnTo>
                <a:lnTo>
                  <a:pt x="629193" y="42819"/>
                </a:lnTo>
                <a:close/>
              </a:path>
            </a:pathLst>
          </a:custGeom>
          <a:solidFill>
            <a:srgbClr val="000000"/>
          </a:solidFill>
        </p:spPr>
        <p:txBody>
          <a:bodyPr wrap="square" lIns="0" tIns="0" rIns="0" bIns="0" rtlCol="0"/>
          <a:lstStyle/>
          <a:p>
            <a:endParaRPr sz="2400"/>
          </a:p>
        </p:txBody>
      </p:sp>
      <p:sp>
        <p:nvSpPr>
          <p:cNvPr id="9" name="object 9"/>
          <p:cNvSpPr/>
          <p:nvPr/>
        </p:nvSpPr>
        <p:spPr>
          <a:xfrm>
            <a:off x="9003104" y="2901979"/>
            <a:ext cx="152531" cy="190307"/>
          </a:xfrm>
          <a:prstGeom prst="rect">
            <a:avLst/>
          </a:prstGeom>
          <a:blipFill>
            <a:blip r:embed="rId5" cstate="print"/>
            <a:stretch>
              <a:fillRect/>
            </a:stretch>
          </a:blipFill>
        </p:spPr>
        <p:txBody>
          <a:bodyPr wrap="square" lIns="0" tIns="0" rIns="0" bIns="0" rtlCol="0"/>
          <a:lstStyle/>
          <a:p>
            <a:endParaRPr sz="2400"/>
          </a:p>
        </p:txBody>
      </p:sp>
      <p:sp>
        <p:nvSpPr>
          <p:cNvPr id="10" name="object 10"/>
          <p:cNvSpPr/>
          <p:nvPr/>
        </p:nvSpPr>
        <p:spPr>
          <a:xfrm>
            <a:off x="8812439" y="2968587"/>
            <a:ext cx="57573" cy="57573"/>
          </a:xfrm>
          <a:custGeom>
            <a:avLst/>
            <a:gdLst/>
            <a:ahLst/>
            <a:cxnLst/>
            <a:rect l="l" t="t" r="r" b="b"/>
            <a:pathLst>
              <a:path w="43179" h="43180">
                <a:moveTo>
                  <a:pt x="21449" y="0"/>
                </a:moveTo>
                <a:lnTo>
                  <a:pt x="13101" y="1682"/>
                </a:lnTo>
                <a:lnTo>
                  <a:pt x="6282" y="6271"/>
                </a:lnTo>
                <a:lnTo>
                  <a:pt x="1685" y="13076"/>
                </a:lnTo>
                <a:lnTo>
                  <a:pt x="0" y="21409"/>
                </a:lnTo>
                <a:lnTo>
                  <a:pt x="1685" y="29742"/>
                </a:lnTo>
                <a:lnTo>
                  <a:pt x="6283" y="36548"/>
                </a:lnTo>
                <a:lnTo>
                  <a:pt x="13101" y="41136"/>
                </a:lnTo>
                <a:lnTo>
                  <a:pt x="21449" y="42819"/>
                </a:lnTo>
                <a:lnTo>
                  <a:pt x="29798" y="41136"/>
                </a:lnTo>
                <a:lnTo>
                  <a:pt x="36616" y="36548"/>
                </a:lnTo>
                <a:lnTo>
                  <a:pt x="41213" y="29742"/>
                </a:lnTo>
                <a:lnTo>
                  <a:pt x="42899" y="21409"/>
                </a:lnTo>
                <a:lnTo>
                  <a:pt x="41213" y="13076"/>
                </a:lnTo>
                <a:lnTo>
                  <a:pt x="36616" y="6271"/>
                </a:lnTo>
                <a:lnTo>
                  <a:pt x="29798" y="1682"/>
                </a:lnTo>
                <a:lnTo>
                  <a:pt x="21449" y="0"/>
                </a:lnTo>
                <a:close/>
              </a:path>
            </a:pathLst>
          </a:custGeom>
          <a:solidFill>
            <a:srgbClr val="000000"/>
          </a:solidFill>
        </p:spPr>
        <p:txBody>
          <a:bodyPr wrap="square" lIns="0" tIns="0" rIns="0" bIns="0" rtlCol="0"/>
          <a:lstStyle/>
          <a:p>
            <a:endParaRPr sz="2400"/>
          </a:p>
        </p:txBody>
      </p:sp>
      <p:sp>
        <p:nvSpPr>
          <p:cNvPr id="11" name="object 11"/>
          <p:cNvSpPr/>
          <p:nvPr/>
        </p:nvSpPr>
        <p:spPr>
          <a:xfrm>
            <a:off x="9289102" y="2968587"/>
            <a:ext cx="57573" cy="57573"/>
          </a:xfrm>
          <a:custGeom>
            <a:avLst/>
            <a:gdLst/>
            <a:ahLst/>
            <a:cxnLst/>
            <a:rect l="l" t="t" r="r" b="b"/>
            <a:pathLst>
              <a:path w="43179" h="43180">
                <a:moveTo>
                  <a:pt x="21449" y="0"/>
                </a:moveTo>
                <a:lnTo>
                  <a:pt x="13101" y="1682"/>
                </a:lnTo>
                <a:lnTo>
                  <a:pt x="6282" y="6271"/>
                </a:lnTo>
                <a:lnTo>
                  <a:pt x="1685" y="13076"/>
                </a:lnTo>
                <a:lnTo>
                  <a:pt x="0" y="21409"/>
                </a:lnTo>
                <a:lnTo>
                  <a:pt x="1685" y="29742"/>
                </a:lnTo>
                <a:lnTo>
                  <a:pt x="6283" y="36548"/>
                </a:lnTo>
                <a:lnTo>
                  <a:pt x="13101" y="41136"/>
                </a:lnTo>
                <a:lnTo>
                  <a:pt x="21449" y="42819"/>
                </a:lnTo>
                <a:lnTo>
                  <a:pt x="29798" y="41136"/>
                </a:lnTo>
                <a:lnTo>
                  <a:pt x="36616" y="36548"/>
                </a:lnTo>
                <a:lnTo>
                  <a:pt x="41213" y="29742"/>
                </a:lnTo>
                <a:lnTo>
                  <a:pt x="42899" y="21409"/>
                </a:lnTo>
                <a:lnTo>
                  <a:pt x="41213" y="13076"/>
                </a:lnTo>
                <a:lnTo>
                  <a:pt x="36616" y="6271"/>
                </a:lnTo>
                <a:lnTo>
                  <a:pt x="29798" y="1682"/>
                </a:lnTo>
                <a:lnTo>
                  <a:pt x="21449" y="0"/>
                </a:lnTo>
                <a:close/>
              </a:path>
            </a:pathLst>
          </a:custGeom>
          <a:solidFill>
            <a:srgbClr val="000000"/>
          </a:solidFill>
        </p:spPr>
        <p:txBody>
          <a:bodyPr wrap="square" lIns="0" tIns="0" rIns="0" bIns="0" rtlCol="0"/>
          <a:lstStyle/>
          <a:p>
            <a:endParaRPr sz="2400"/>
          </a:p>
        </p:txBody>
      </p:sp>
      <p:sp>
        <p:nvSpPr>
          <p:cNvPr id="12" name="object 12"/>
          <p:cNvSpPr/>
          <p:nvPr/>
        </p:nvSpPr>
        <p:spPr>
          <a:xfrm>
            <a:off x="8768587" y="2548007"/>
            <a:ext cx="553720" cy="209973"/>
          </a:xfrm>
          <a:custGeom>
            <a:avLst/>
            <a:gdLst/>
            <a:ahLst/>
            <a:cxnLst/>
            <a:rect l="l" t="t" r="r" b="b"/>
            <a:pathLst>
              <a:path w="415290" h="157480">
                <a:moveTo>
                  <a:pt x="384665" y="0"/>
                </a:moveTo>
                <a:lnTo>
                  <a:pt x="0" y="157003"/>
                </a:lnTo>
                <a:lnTo>
                  <a:pt x="220217" y="113471"/>
                </a:lnTo>
                <a:lnTo>
                  <a:pt x="361070" y="56378"/>
                </a:lnTo>
                <a:lnTo>
                  <a:pt x="407259" y="56378"/>
                </a:lnTo>
                <a:lnTo>
                  <a:pt x="384665" y="0"/>
                </a:lnTo>
                <a:close/>
              </a:path>
              <a:path w="415290" h="157480">
                <a:moveTo>
                  <a:pt x="407259" y="56378"/>
                </a:moveTo>
                <a:lnTo>
                  <a:pt x="361070" y="56378"/>
                </a:lnTo>
                <a:lnTo>
                  <a:pt x="371795" y="83497"/>
                </a:lnTo>
                <a:lnTo>
                  <a:pt x="414695" y="74933"/>
                </a:lnTo>
                <a:lnTo>
                  <a:pt x="407259" y="56378"/>
                </a:lnTo>
                <a:close/>
              </a:path>
            </a:pathLst>
          </a:custGeom>
          <a:solidFill>
            <a:srgbClr val="000000"/>
          </a:solidFill>
        </p:spPr>
        <p:txBody>
          <a:bodyPr wrap="square" lIns="0" tIns="0" rIns="0" bIns="0" rtlCol="0"/>
          <a:lstStyle/>
          <a:p>
            <a:endParaRPr sz="2400"/>
          </a:p>
        </p:txBody>
      </p:sp>
      <p:sp>
        <p:nvSpPr>
          <p:cNvPr id="13" name="object 13"/>
          <p:cNvSpPr/>
          <p:nvPr/>
        </p:nvSpPr>
        <p:spPr>
          <a:xfrm>
            <a:off x="8907773" y="2671707"/>
            <a:ext cx="508847" cy="97367"/>
          </a:xfrm>
          <a:custGeom>
            <a:avLst/>
            <a:gdLst/>
            <a:ahLst/>
            <a:cxnLst/>
            <a:rect l="l" t="t" r="r" b="b"/>
            <a:pathLst>
              <a:path w="381634" h="73025">
                <a:moveTo>
                  <a:pt x="366790" y="0"/>
                </a:moveTo>
                <a:lnTo>
                  <a:pt x="0" y="72792"/>
                </a:lnTo>
                <a:lnTo>
                  <a:pt x="219502" y="72792"/>
                </a:lnTo>
                <a:lnTo>
                  <a:pt x="332471" y="50669"/>
                </a:lnTo>
                <a:lnTo>
                  <a:pt x="376744" y="50669"/>
                </a:lnTo>
                <a:lnTo>
                  <a:pt x="366790" y="0"/>
                </a:lnTo>
                <a:close/>
              </a:path>
              <a:path w="381634" h="73025">
                <a:moveTo>
                  <a:pt x="376744" y="50669"/>
                </a:moveTo>
                <a:lnTo>
                  <a:pt x="332471" y="50669"/>
                </a:lnTo>
                <a:lnTo>
                  <a:pt x="337476" y="72792"/>
                </a:lnTo>
                <a:lnTo>
                  <a:pt x="381090" y="72792"/>
                </a:lnTo>
                <a:lnTo>
                  <a:pt x="376744" y="50669"/>
                </a:lnTo>
                <a:close/>
              </a:path>
            </a:pathLst>
          </a:custGeom>
          <a:solidFill>
            <a:srgbClr val="000000"/>
          </a:solidFill>
        </p:spPr>
        <p:txBody>
          <a:bodyPr wrap="square" lIns="0" tIns="0" rIns="0" bIns="0" rtlCol="0"/>
          <a:lstStyle/>
          <a:p>
            <a:endParaRPr sz="2400"/>
          </a:p>
        </p:txBody>
      </p:sp>
      <p:sp>
        <p:nvSpPr>
          <p:cNvPr id="14" name="object 14"/>
          <p:cNvSpPr/>
          <p:nvPr/>
        </p:nvSpPr>
        <p:spPr>
          <a:xfrm>
            <a:off x="3051432" y="2516543"/>
            <a:ext cx="717973" cy="672253"/>
          </a:xfrm>
          <a:custGeom>
            <a:avLst/>
            <a:gdLst/>
            <a:ahLst/>
            <a:cxnLst/>
            <a:rect l="l" t="t" r="r" b="b"/>
            <a:pathLst>
              <a:path w="538480" h="504189">
                <a:moveTo>
                  <a:pt x="346035" y="341864"/>
                </a:moveTo>
                <a:lnTo>
                  <a:pt x="306173" y="341864"/>
                </a:lnTo>
                <a:lnTo>
                  <a:pt x="381962" y="417511"/>
                </a:lnTo>
                <a:lnTo>
                  <a:pt x="375259" y="435063"/>
                </a:lnTo>
                <a:lnTo>
                  <a:pt x="390542" y="487450"/>
                </a:lnTo>
                <a:lnTo>
                  <a:pt x="430939" y="504042"/>
                </a:lnTo>
                <a:lnTo>
                  <a:pt x="452478" y="499894"/>
                </a:lnTo>
                <a:lnTo>
                  <a:pt x="471336" y="487450"/>
                </a:lnTo>
                <a:lnTo>
                  <a:pt x="483803" y="468627"/>
                </a:lnTo>
                <a:lnTo>
                  <a:pt x="487959" y="447128"/>
                </a:lnTo>
                <a:lnTo>
                  <a:pt x="483803" y="425629"/>
                </a:lnTo>
                <a:lnTo>
                  <a:pt x="471336" y="406807"/>
                </a:lnTo>
                <a:lnTo>
                  <a:pt x="459190" y="398243"/>
                </a:lnTo>
                <a:lnTo>
                  <a:pt x="401982" y="398243"/>
                </a:lnTo>
                <a:lnTo>
                  <a:pt x="346035" y="341864"/>
                </a:lnTo>
                <a:close/>
              </a:path>
              <a:path w="538480" h="504189">
                <a:moveTo>
                  <a:pt x="99987" y="390036"/>
                </a:moveTo>
                <a:lnTo>
                  <a:pt x="82212" y="395120"/>
                </a:lnTo>
                <a:lnTo>
                  <a:pt x="66650" y="406093"/>
                </a:lnTo>
                <a:lnTo>
                  <a:pt x="54183" y="424916"/>
                </a:lnTo>
                <a:lnTo>
                  <a:pt x="50027" y="446414"/>
                </a:lnTo>
                <a:lnTo>
                  <a:pt x="54183" y="467913"/>
                </a:lnTo>
                <a:lnTo>
                  <a:pt x="66650" y="486736"/>
                </a:lnTo>
                <a:lnTo>
                  <a:pt x="85508" y="499180"/>
                </a:lnTo>
                <a:lnTo>
                  <a:pt x="107047" y="503328"/>
                </a:lnTo>
                <a:lnTo>
                  <a:pt x="128586" y="499180"/>
                </a:lnTo>
                <a:lnTo>
                  <a:pt x="147444" y="486736"/>
                </a:lnTo>
                <a:lnTo>
                  <a:pt x="158437" y="471203"/>
                </a:lnTo>
                <a:lnTo>
                  <a:pt x="163532" y="453462"/>
                </a:lnTo>
                <a:lnTo>
                  <a:pt x="162727" y="435052"/>
                </a:lnTo>
                <a:lnTo>
                  <a:pt x="156024" y="417511"/>
                </a:lnTo>
                <a:lnTo>
                  <a:pt x="176044" y="397529"/>
                </a:lnTo>
                <a:lnTo>
                  <a:pt x="136004" y="397529"/>
                </a:lnTo>
                <a:lnTo>
                  <a:pt x="118431" y="390839"/>
                </a:lnTo>
                <a:lnTo>
                  <a:pt x="99987" y="390036"/>
                </a:lnTo>
                <a:close/>
              </a:path>
              <a:path w="538480" h="504189">
                <a:moveTo>
                  <a:pt x="437999" y="390749"/>
                </a:moveTo>
                <a:lnTo>
                  <a:pt x="419555" y="391552"/>
                </a:lnTo>
                <a:lnTo>
                  <a:pt x="401982" y="398243"/>
                </a:lnTo>
                <a:lnTo>
                  <a:pt x="459190" y="398243"/>
                </a:lnTo>
                <a:lnTo>
                  <a:pt x="455774" y="395834"/>
                </a:lnTo>
                <a:lnTo>
                  <a:pt x="437999" y="390749"/>
                </a:lnTo>
                <a:close/>
              </a:path>
              <a:path w="538480" h="504189">
                <a:moveTo>
                  <a:pt x="177752" y="231961"/>
                </a:moveTo>
                <a:lnTo>
                  <a:pt x="102400" y="231961"/>
                </a:lnTo>
                <a:lnTo>
                  <a:pt x="196779" y="270498"/>
                </a:lnTo>
                <a:lnTo>
                  <a:pt x="196064" y="273353"/>
                </a:lnTo>
                <a:lnTo>
                  <a:pt x="204208" y="312994"/>
                </a:lnTo>
                <a:lnTo>
                  <a:pt x="210364" y="322595"/>
                </a:lnTo>
                <a:lnTo>
                  <a:pt x="136004" y="397529"/>
                </a:lnTo>
                <a:lnTo>
                  <a:pt x="176044" y="397529"/>
                </a:lnTo>
                <a:lnTo>
                  <a:pt x="231813" y="341864"/>
                </a:lnTo>
                <a:lnTo>
                  <a:pt x="346035" y="341864"/>
                </a:lnTo>
                <a:lnTo>
                  <a:pt x="327622" y="323309"/>
                </a:lnTo>
                <a:lnTo>
                  <a:pt x="333778" y="313808"/>
                </a:lnTo>
                <a:lnTo>
                  <a:pt x="338258" y="303505"/>
                </a:lnTo>
                <a:lnTo>
                  <a:pt x="340995" y="292399"/>
                </a:lnTo>
                <a:lnTo>
                  <a:pt x="341922" y="280490"/>
                </a:lnTo>
                <a:lnTo>
                  <a:pt x="341922" y="274067"/>
                </a:lnTo>
                <a:lnTo>
                  <a:pt x="341207" y="271212"/>
                </a:lnTo>
                <a:lnTo>
                  <a:pt x="405874" y="244807"/>
                </a:lnTo>
                <a:lnTo>
                  <a:pt x="331197" y="244807"/>
                </a:lnTo>
                <a:lnTo>
                  <a:pt x="330667" y="244093"/>
                </a:lnTo>
                <a:lnTo>
                  <a:pt x="206789" y="244093"/>
                </a:lnTo>
                <a:lnTo>
                  <a:pt x="177752" y="231961"/>
                </a:lnTo>
                <a:close/>
              </a:path>
              <a:path w="538480" h="504189">
                <a:moveTo>
                  <a:pt x="306173" y="341864"/>
                </a:moveTo>
                <a:lnTo>
                  <a:pt x="231813" y="341864"/>
                </a:lnTo>
                <a:lnTo>
                  <a:pt x="240114" y="346135"/>
                </a:lnTo>
                <a:lnTo>
                  <a:pt x="248884" y="349268"/>
                </a:lnTo>
                <a:lnTo>
                  <a:pt x="258056" y="351197"/>
                </a:lnTo>
                <a:lnTo>
                  <a:pt x="267563" y="351855"/>
                </a:lnTo>
                <a:lnTo>
                  <a:pt x="270423" y="351855"/>
                </a:lnTo>
                <a:lnTo>
                  <a:pt x="279930" y="351197"/>
                </a:lnTo>
                <a:lnTo>
                  <a:pt x="289102" y="349268"/>
                </a:lnTo>
                <a:lnTo>
                  <a:pt x="297872" y="346135"/>
                </a:lnTo>
                <a:lnTo>
                  <a:pt x="306173" y="341864"/>
                </a:lnTo>
                <a:close/>
              </a:path>
              <a:path w="538480" h="504189">
                <a:moveTo>
                  <a:pt x="525032" y="232675"/>
                </a:moveTo>
                <a:lnTo>
                  <a:pt x="435586" y="232675"/>
                </a:lnTo>
                <a:lnTo>
                  <a:pt x="449003" y="245409"/>
                </a:lnTo>
                <a:lnTo>
                  <a:pt x="465705" y="253192"/>
                </a:lnTo>
                <a:lnTo>
                  <a:pt x="484150" y="255356"/>
                </a:lnTo>
                <a:lnTo>
                  <a:pt x="502795" y="251230"/>
                </a:lnTo>
                <a:lnTo>
                  <a:pt x="521374" y="238217"/>
                </a:lnTo>
                <a:lnTo>
                  <a:pt x="525032" y="232675"/>
                </a:lnTo>
                <a:close/>
              </a:path>
              <a:path w="538480" h="504189">
                <a:moveTo>
                  <a:pt x="57132" y="140457"/>
                </a:moveTo>
                <a:lnTo>
                  <a:pt x="35548" y="144717"/>
                </a:lnTo>
                <a:lnTo>
                  <a:pt x="17182" y="156737"/>
                </a:lnTo>
                <a:lnTo>
                  <a:pt x="4446" y="175582"/>
                </a:lnTo>
                <a:lnTo>
                  <a:pt x="0" y="197929"/>
                </a:lnTo>
                <a:lnTo>
                  <a:pt x="4267" y="219472"/>
                </a:lnTo>
                <a:lnTo>
                  <a:pt x="16310" y="237804"/>
                </a:lnTo>
                <a:lnTo>
                  <a:pt x="35191" y="250516"/>
                </a:lnTo>
                <a:lnTo>
                  <a:pt x="53836" y="254742"/>
                </a:lnTo>
                <a:lnTo>
                  <a:pt x="72281" y="252746"/>
                </a:lnTo>
                <a:lnTo>
                  <a:pt x="88983" y="244996"/>
                </a:lnTo>
                <a:lnTo>
                  <a:pt x="102400" y="231961"/>
                </a:lnTo>
                <a:lnTo>
                  <a:pt x="177752" y="231961"/>
                </a:lnTo>
                <a:lnTo>
                  <a:pt x="114555" y="205556"/>
                </a:lnTo>
                <a:lnTo>
                  <a:pt x="114108" y="186945"/>
                </a:lnTo>
                <a:lnTo>
                  <a:pt x="107762" y="169606"/>
                </a:lnTo>
                <a:lnTo>
                  <a:pt x="96054" y="155076"/>
                </a:lnTo>
                <a:lnTo>
                  <a:pt x="79520" y="144895"/>
                </a:lnTo>
                <a:lnTo>
                  <a:pt x="57132" y="140457"/>
                </a:lnTo>
                <a:close/>
              </a:path>
              <a:path w="538480" h="504189">
                <a:moveTo>
                  <a:pt x="480854" y="141171"/>
                </a:moveTo>
                <a:lnTo>
                  <a:pt x="442233" y="155790"/>
                </a:lnTo>
                <a:lnTo>
                  <a:pt x="423431" y="206270"/>
                </a:lnTo>
                <a:lnTo>
                  <a:pt x="331197" y="244807"/>
                </a:lnTo>
                <a:lnTo>
                  <a:pt x="405874" y="244807"/>
                </a:lnTo>
                <a:lnTo>
                  <a:pt x="435586" y="232675"/>
                </a:lnTo>
                <a:lnTo>
                  <a:pt x="525032" y="232675"/>
                </a:lnTo>
                <a:lnTo>
                  <a:pt x="533451" y="219918"/>
                </a:lnTo>
                <a:lnTo>
                  <a:pt x="537886" y="198542"/>
                </a:lnTo>
                <a:lnTo>
                  <a:pt x="533540" y="176296"/>
                </a:lnTo>
                <a:lnTo>
                  <a:pt x="520804" y="157451"/>
                </a:lnTo>
                <a:lnTo>
                  <a:pt x="502438" y="145430"/>
                </a:lnTo>
                <a:lnTo>
                  <a:pt x="480854" y="141171"/>
                </a:lnTo>
                <a:close/>
              </a:path>
              <a:path w="538480" h="504189">
                <a:moveTo>
                  <a:pt x="268993" y="0"/>
                </a:moveTo>
                <a:lnTo>
                  <a:pt x="246784" y="4508"/>
                </a:lnTo>
                <a:lnTo>
                  <a:pt x="228596" y="16782"/>
                </a:lnTo>
                <a:lnTo>
                  <a:pt x="216307" y="34944"/>
                </a:lnTo>
                <a:lnTo>
                  <a:pt x="211794" y="57116"/>
                </a:lnTo>
                <a:lnTo>
                  <a:pt x="215078" y="75938"/>
                </a:lnTo>
                <a:lnTo>
                  <a:pt x="224127" y="92085"/>
                </a:lnTo>
                <a:lnTo>
                  <a:pt x="237734" y="104485"/>
                </a:lnTo>
                <a:lnTo>
                  <a:pt x="254693" y="112067"/>
                </a:lnTo>
                <a:lnTo>
                  <a:pt x="254693" y="210551"/>
                </a:lnTo>
                <a:lnTo>
                  <a:pt x="239868" y="214889"/>
                </a:lnTo>
                <a:lnTo>
                  <a:pt x="226719" y="222238"/>
                </a:lnTo>
                <a:lnTo>
                  <a:pt x="215581" y="232128"/>
                </a:lnTo>
                <a:lnTo>
                  <a:pt x="206789" y="244093"/>
                </a:lnTo>
                <a:lnTo>
                  <a:pt x="330667" y="244093"/>
                </a:lnTo>
                <a:lnTo>
                  <a:pt x="322305" y="232842"/>
                </a:lnTo>
                <a:lnTo>
                  <a:pt x="310999" y="222951"/>
                </a:lnTo>
                <a:lnTo>
                  <a:pt x="297816" y="215603"/>
                </a:lnTo>
                <a:lnTo>
                  <a:pt x="283293" y="211265"/>
                </a:lnTo>
                <a:lnTo>
                  <a:pt x="283293" y="112067"/>
                </a:lnTo>
                <a:lnTo>
                  <a:pt x="300252" y="104485"/>
                </a:lnTo>
                <a:lnTo>
                  <a:pt x="313859" y="92085"/>
                </a:lnTo>
                <a:lnTo>
                  <a:pt x="322908" y="75938"/>
                </a:lnTo>
                <a:lnTo>
                  <a:pt x="326192" y="57116"/>
                </a:lnTo>
                <a:lnTo>
                  <a:pt x="321679" y="34944"/>
                </a:lnTo>
                <a:lnTo>
                  <a:pt x="309390" y="16782"/>
                </a:lnTo>
                <a:lnTo>
                  <a:pt x="291202" y="4508"/>
                </a:lnTo>
                <a:lnTo>
                  <a:pt x="268993" y="0"/>
                </a:lnTo>
                <a:close/>
              </a:path>
            </a:pathLst>
          </a:custGeom>
          <a:solidFill>
            <a:srgbClr val="000000"/>
          </a:solidFill>
        </p:spPr>
        <p:txBody>
          <a:bodyPr wrap="square" lIns="0" tIns="0" rIns="0" bIns="0" rtlCol="0"/>
          <a:lstStyle/>
          <a:p>
            <a:endParaRPr sz="2400"/>
          </a:p>
        </p:txBody>
      </p:sp>
      <p:sp>
        <p:nvSpPr>
          <p:cNvPr id="15" name="object 15"/>
          <p:cNvSpPr/>
          <p:nvPr/>
        </p:nvSpPr>
        <p:spPr>
          <a:xfrm>
            <a:off x="6875891" y="2605077"/>
            <a:ext cx="656167" cy="654473"/>
          </a:xfrm>
          <a:custGeom>
            <a:avLst/>
            <a:gdLst/>
            <a:ahLst/>
            <a:cxnLst/>
            <a:rect l="l" t="t" r="r" b="b"/>
            <a:pathLst>
              <a:path w="492125" h="490855">
                <a:moveTo>
                  <a:pt x="406115" y="253543"/>
                </a:moveTo>
                <a:lnTo>
                  <a:pt x="224507" y="253543"/>
                </a:lnTo>
                <a:lnTo>
                  <a:pt x="237377" y="266389"/>
                </a:lnTo>
                <a:lnTo>
                  <a:pt x="222709" y="300109"/>
                </a:lnTo>
                <a:lnTo>
                  <a:pt x="229836" y="370761"/>
                </a:lnTo>
                <a:lnTo>
                  <a:pt x="311736" y="461931"/>
                </a:lnTo>
                <a:lnTo>
                  <a:pt x="347039" y="483764"/>
                </a:lnTo>
                <a:lnTo>
                  <a:pt x="386632" y="490477"/>
                </a:lnTo>
                <a:lnTo>
                  <a:pt x="425956" y="482203"/>
                </a:lnTo>
                <a:lnTo>
                  <a:pt x="460455" y="459076"/>
                </a:lnTo>
                <a:lnTo>
                  <a:pt x="466097" y="450691"/>
                </a:lnTo>
                <a:lnTo>
                  <a:pt x="387883" y="450690"/>
                </a:lnTo>
                <a:lnTo>
                  <a:pt x="363707" y="446007"/>
                </a:lnTo>
                <a:lnTo>
                  <a:pt x="281707" y="371296"/>
                </a:lnTo>
                <a:lnTo>
                  <a:pt x="263832" y="336773"/>
                </a:lnTo>
                <a:lnTo>
                  <a:pt x="263608" y="317404"/>
                </a:lnTo>
                <a:lnTo>
                  <a:pt x="269552" y="298504"/>
                </a:lnTo>
                <a:lnTo>
                  <a:pt x="331041" y="298504"/>
                </a:lnTo>
                <a:lnTo>
                  <a:pt x="300296" y="267816"/>
                </a:lnTo>
                <a:lnTo>
                  <a:pt x="319232" y="262297"/>
                </a:lnTo>
                <a:lnTo>
                  <a:pt x="414885" y="262297"/>
                </a:lnTo>
                <a:lnTo>
                  <a:pt x="406115" y="253543"/>
                </a:lnTo>
                <a:close/>
              </a:path>
              <a:path w="492125" h="490855">
                <a:moveTo>
                  <a:pt x="414885" y="262297"/>
                </a:moveTo>
                <a:lnTo>
                  <a:pt x="319232" y="262297"/>
                </a:lnTo>
                <a:lnTo>
                  <a:pt x="338638" y="262732"/>
                </a:lnTo>
                <a:lnTo>
                  <a:pt x="357105" y="268920"/>
                </a:lnTo>
                <a:lnTo>
                  <a:pt x="373226" y="280662"/>
                </a:lnTo>
                <a:lnTo>
                  <a:pt x="434000" y="341323"/>
                </a:lnTo>
                <a:lnTo>
                  <a:pt x="447663" y="362409"/>
                </a:lnTo>
                <a:lnTo>
                  <a:pt x="452143" y="386372"/>
                </a:lnTo>
                <a:lnTo>
                  <a:pt x="447373" y="410469"/>
                </a:lnTo>
                <a:lnTo>
                  <a:pt x="433285" y="431957"/>
                </a:lnTo>
                <a:lnTo>
                  <a:pt x="412059" y="446007"/>
                </a:lnTo>
                <a:lnTo>
                  <a:pt x="387883" y="450690"/>
                </a:lnTo>
                <a:lnTo>
                  <a:pt x="466097" y="450691"/>
                </a:lnTo>
                <a:lnTo>
                  <a:pt x="483625" y="424642"/>
                </a:lnTo>
                <a:lnTo>
                  <a:pt x="491914" y="385391"/>
                </a:lnTo>
                <a:lnTo>
                  <a:pt x="485189" y="345872"/>
                </a:lnTo>
                <a:lnTo>
                  <a:pt x="463315" y="310636"/>
                </a:lnTo>
                <a:lnTo>
                  <a:pt x="414885" y="262297"/>
                </a:lnTo>
                <a:close/>
              </a:path>
              <a:path w="492125" h="490855">
                <a:moveTo>
                  <a:pt x="331041" y="298504"/>
                </a:moveTo>
                <a:lnTo>
                  <a:pt x="269552" y="298504"/>
                </a:lnTo>
                <a:lnTo>
                  <a:pt x="322461" y="351314"/>
                </a:lnTo>
                <a:lnTo>
                  <a:pt x="329566" y="355719"/>
                </a:lnTo>
                <a:lnTo>
                  <a:pt x="337476" y="357112"/>
                </a:lnTo>
                <a:lnTo>
                  <a:pt x="345386" y="355429"/>
                </a:lnTo>
                <a:lnTo>
                  <a:pt x="352491" y="350600"/>
                </a:lnTo>
                <a:lnTo>
                  <a:pt x="357027" y="343810"/>
                </a:lnTo>
                <a:lnTo>
                  <a:pt x="358747" y="335881"/>
                </a:lnTo>
                <a:lnTo>
                  <a:pt x="357518" y="327819"/>
                </a:lnTo>
                <a:lnTo>
                  <a:pt x="353206" y="320627"/>
                </a:lnTo>
                <a:lnTo>
                  <a:pt x="331041" y="298504"/>
                </a:lnTo>
                <a:close/>
              </a:path>
              <a:path w="492125" h="490855">
                <a:moveTo>
                  <a:pt x="105282" y="0"/>
                </a:moveTo>
                <a:lnTo>
                  <a:pt x="65957" y="8144"/>
                </a:lnTo>
                <a:lnTo>
                  <a:pt x="31459" y="30883"/>
                </a:lnTo>
                <a:lnTo>
                  <a:pt x="8289" y="65216"/>
                </a:lnTo>
                <a:lnTo>
                  <a:pt x="0" y="104300"/>
                </a:lnTo>
                <a:lnTo>
                  <a:pt x="6725" y="143785"/>
                </a:lnTo>
                <a:lnTo>
                  <a:pt x="28599" y="179323"/>
                </a:lnTo>
                <a:lnTo>
                  <a:pt x="89374" y="239984"/>
                </a:lnTo>
                <a:lnTo>
                  <a:pt x="119638" y="261472"/>
                </a:lnTo>
                <a:lnTo>
                  <a:pt x="154527" y="271117"/>
                </a:lnTo>
                <a:lnTo>
                  <a:pt x="190623" y="268586"/>
                </a:lnTo>
                <a:lnTo>
                  <a:pt x="224507" y="253543"/>
                </a:lnTo>
                <a:lnTo>
                  <a:pt x="406115" y="253543"/>
                </a:lnTo>
                <a:lnTo>
                  <a:pt x="402540" y="249975"/>
                </a:lnTo>
                <a:lnTo>
                  <a:pt x="383442" y="236416"/>
                </a:lnTo>
                <a:lnTo>
                  <a:pt x="267407" y="236416"/>
                </a:lnTo>
                <a:lnTo>
                  <a:pt x="258637" y="227662"/>
                </a:lnTo>
                <a:lnTo>
                  <a:pt x="173396" y="227662"/>
                </a:lnTo>
                <a:lnTo>
                  <a:pt x="135524" y="221039"/>
                </a:lnTo>
                <a:lnTo>
                  <a:pt x="58629" y="148636"/>
                </a:lnTo>
                <a:lnTo>
                  <a:pt x="39860" y="103319"/>
                </a:lnTo>
                <a:lnTo>
                  <a:pt x="44552" y="79188"/>
                </a:lnTo>
                <a:lnTo>
                  <a:pt x="58629" y="58002"/>
                </a:lnTo>
                <a:lnTo>
                  <a:pt x="79855" y="43952"/>
                </a:lnTo>
                <a:lnTo>
                  <a:pt x="104031" y="39268"/>
                </a:lnTo>
                <a:lnTo>
                  <a:pt x="191439" y="39268"/>
                </a:lnTo>
                <a:lnTo>
                  <a:pt x="180178" y="28028"/>
                </a:lnTo>
                <a:lnTo>
                  <a:pt x="144875" y="6583"/>
                </a:lnTo>
                <a:lnTo>
                  <a:pt x="105282" y="0"/>
                </a:lnTo>
                <a:close/>
              </a:path>
              <a:path w="492125" h="490855">
                <a:moveTo>
                  <a:pt x="337387" y="218842"/>
                </a:moveTo>
                <a:lnTo>
                  <a:pt x="301291" y="221373"/>
                </a:lnTo>
                <a:lnTo>
                  <a:pt x="267407" y="236416"/>
                </a:lnTo>
                <a:lnTo>
                  <a:pt x="383442" y="236416"/>
                </a:lnTo>
                <a:lnTo>
                  <a:pt x="372276" y="228487"/>
                </a:lnTo>
                <a:lnTo>
                  <a:pt x="337387" y="218842"/>
                </a:lnTo>
                <a:close/>
              </a:path>
              <a:path w="492125" h="490855">
                <a:moveTo>
                  <a:pt x="165163" y="142838"/>
                </a:moveTo>
                <a:lnTo>
                  <a:pt x="157253" y="144521"/>
                </a:lnTo>
                <a:lnTo>
                  <a:pt x="150148" y="149350"/>
                </a:lnTo>
                <a:lnTo>
                  <a:pt x="145612" y="156141"/>
                </a:lnTo>
                <a:lnTo>
                  <a:pt x="143892" y="164069"/>
                </a:lnTo>
                <a:lnTo>
                  <a:pt x="145121" y="172131"/>
                </a:lnTo>
                <a:lnTo>
                  <a:pt x="149433" y="179323"/>
                </a:lnTo>
                <a:lnTo>
                  <a:pt x="192332" y="222142"/>
                </a:lnTo>
                <a:lnTo>
                  <a:pt x="173396" y="227662"/>
                </a:lnTo>
                <a:lnTo>
                  <a:pt x="258637" y="227662"/>
                </a:lnTo>
                <a:lnTo>
                  <a:pt x="254537" y="223570"/>
                </a:lnTo>
                <a:lnTo>
                  <a:pt x="268507" y="191455"/>
                </a:lnTo>
                <a:lnTo>
                  <a:pt x="223077" y="191455"/>
                </a:lnTo>
                <a:lnTo>
                  <a:pt x="180178" y="148636"/>
                </a:lnTo>
                <a:lnTo>
                  <a:pt x="173072" y="144231"/>
                </a:lnTo>
                <a:lnTo>
                  <a:pt x="165163" y="142838"/>
                </a:lnTo>
                <a:close/>
              </a:path>
              <a:path w="492125" h="490855">
                <a:moveTo>
                  <a:pt x="191439" y="39268"/>
                </a:moveTo>
                <a:lnTo>
                  <a:pt x="104031" y="39268"/>
                </a:lnTo>
                <a:lnTo>
                  <a:pt x="128207" y="43952"/>
                </a:lnTo>
                <a:lnTo>
                  <a:pt x="149433" y="58002"/>
                </a:lnTo>
                <a:lnTo>
                  <a:pt x="210207" y="118662"/>
                </a:lnTo>
                <a:lnTo>
                  <a:pt x="221971" y="134753"/>
                </a:lnTo>
                <a:lnTo>
                  <a:pt x="228171" y="153186"/>
                </a:lnTo>
                <a:lnTo>
                  <a:pt x="228607" y="172555"/>
                </a:lnTo>
                <a:lnTo>
                  <a:pt x="223077" y="191455"/>
                </a:lnTo>
                <a:lnTo>
                  <a:pt x="268507" y="191455"/>
                </a:lnTo>
                <a:lnTo>
                  <a:pt x="269205" y="189850"/>
                </a:lnTo>
                <a:lnTo>
                  <a:pt x="271607" y="153988"/>
                </a:lnTo>
                <a:lnTo>
                  <a:pt x="262078" y="119198"/>
                </a:lnTo>
                <a:lnTo>
                  <a:pt x="240952" y="88689"/>
                </a:lnTo>
                <a:lnTo>
                  <a:pt x="191439" y="39268"/>
                </a:lnTo>
                <a:close/>
              </a:path>
            </a:pathLst>
          </a:custGeom>
          <a:solidFill>
            <a:srgbClr val="000000"/>
          </a:solidFill>
        </p:spPr>
        <p:txBody>
          <a:bodyPr wrap="square" lIns="0" tIns="0" rIns="0" bIns="0" rtlCol="0"/>
          <a:lstStyle/>
          <a:p>
            <a:endParaRPr sz="2400"/>
          </a:p>
        </p:txBody>
      </p:sp>
      <p:sp>
        <p:nvSpPr>
          <p:cNvPr id="16" name="object 16"/>
          <p:cNvSpPr/>
          <p:nvPr/>
        </p:nvSpPr>
        <p:spPr>
          <a:xfrm>
            <a:off x="10685945" y="2683892"/>
            <a:ext cx="534247" cy="152400"/>
          </a:xfrm>
          <a:custGeom>
            <a:avLst/>
            <a:gdLst/>
            <a:ahLst/>
            <a:cxnLst/>
            <a:rect l="l" t="t" r="r" b="b"/>
            <a:pathLst>
              <a:path w="400684" h="114300">
                <a:moveTo>
                  <a:pt x="200197" y="0"/>
                </a:moveTo>
                <a:lnTo>
                  <a:pt x="136919" y="2913"/>
                </a:lnTo>
                <a:lnTo>
                  <a:pt x="81962" y="11023"/>
                </a:lnTo>
                <a:lnTo>
                  <a:pt x="38626" y="23389"/>
                </a:lnTo>
                <a:lnTo>
                  <a:pt x="0" y="57116"/>
                </a:lnTo>
                <a:lnTo>
                  <a:pt x="10206" y="75161"/>
                </a:lnTo>
                <a:lnTo>
                  <a:pt x="38626" y="90834"/>
                </a:lnTo>
                <a:lnTo>
                  <a:pt x="81963" y="103193"/>
                </a:lnTo>
                <a:lnTo>
                  <a:pt x="136919" y="111297"/>
                </a:lnTo>
                <a:lnTo>
                  <a:pt x="200197" y="114208"/>
                </a:lnTo>
                <a:lnTo>
                  <a:pt x="263476" y="111298"/>
                </a:lnTo>
                <a:lnTo>
                  <a:pt x="318432" y="103193"/>
                </a:lnTo>
                <a:lnTo>
                  <a:pt x="361769" y="90834"/>
                </a:lnTo>
                <a:lnTo>
                  <a:pt x="390189" y="75161"/>
                </a:lnTo>
                <a:lnTo>
                  <a:pt x="400395" y="57116"/>
                </a:lnTo>
                <a:lnTo>
                  <a:pt x="390189" y="39067"/>
                </a:lnTo>
                <a:lnTo>
                  <a:pt x="361769" y="23389"/>
                </a:lnTo>
                <a:lnTo>
                  <a:pt x="318432" y="11023"/>
                </a:lnTo>
                <a:lnTo>
                  <a:pt x="263476" y="2913"/>
                </a:lnTo>
                <a:lnTo>
                  <a:pt x="200197" y="0"/>
                </a:lnTo>
                <a:close/>
              </a:path>
            </a:pathLst>
          </a:custGeom>
          <a:solidFill>
            <a:srgbClr val="000000"/>
          </a:solidFill>
        </p:spPr>
        <p:txBody>
          <a:bodyPr wrap="square" lIns="0" tIns="0" rIns="0" bIns="0" rtlCol="0"/>
          <a:lstStyle/>
          <a:p>
            <a:endParaRPr sz="2400"/>
          </a:p>
        </p:txBody>
      </p:sp>
      <p:sp>
        <p:nvSpPr>
          <p:cNvPr id="17" name="object 17"/>
          <p:cNvSpPr/>
          <p:nvPr/>
        </p:nvSpPr>
        <p:spPr>
          <a:xfrm>
            <a:off x="10685945" y="2798108"/>
            <a:ext cx="534247" cy="228600"/>
          </a:xfrm>
          <a:custGeom>
            <a:avLst/>
            <a:gdLst/>
            <a:ahLst/>
            <a:cxnLst/>
            <a:rect l="l" t="t" r="r" b="b"/>
            <a:pathLst>
              <a:path w="400684" h="171450">
                <a:moveTo>
                  <a:pt x="0" y="0"/>
                </a:moveTo>
                <a:lnTo>
                  <a:pt x="0" y="114184"/>
                </a:lnTo>
                <a:lnTo>
                  <a:pt x="38758" y="147846"/>
                </a:lnTo>
                <a:lnTo>
                  <a:pt x="82161" y="160224"/>
                </a:lnTo>
                <a:lnTo>
                  <a:pt x="137095" y="168354"/>
                </a:lnTo>
                <a:lnTo>
                  <a:pt x="200198" y="171277"/>
                </a:lnTo>
                <a:lnTo>
                  <a:pt x="263300" y="168354"/>
                </a:lnTo>
                <a:lnTo>
                  <a:pt x="318234" y="160224"/>
                </a:lnTo>
                <a:lnTo>
                  <a:pt x="361637" y="147846"/>
                </a:lnTo>
                <a:lnTo>
                  <a:pt x="390145" y="132180"/>
                </a:lnTo>
                <a:lnTo>
                  <a:pt x="400395" y="114184"/>
                </a:lnTo>
                <a:lnTo>
                  <a:pt x="334616" y="114184"/>
                </a:lnTo>
                <a:lnTo>
                  <a:pt x="328896" y="108475"/>
                </a:lnTo>
                <a:lnTo>
                  <a:pt x="328896" y="91347"/>
                </a:lnTo>
                <a:lnTo>
                  <a:pt x="334616" y="85638"/>
                </a:lnTo>
                <a:lnTo>
                  <a:pt x="400395" y="85638"/>
                </a:lnTo>
                <a:lnTo>
                  <a:pt x="400395" y="57092"/>
                </a:lnTo>
                <a:lnTo>
                  <a:pt x="200197" y="57092"/>
                </a:lnTo>
                <a:lnTo>
                  <a:pt x="137095" y="54169"/>
                </a:lnTo>
                <a:lnTo>
                  <a:pt x="82161" y="46039"/>
                </a:lnTo>
                <a:lnTo>
                  <a:pt x="38758" y="33661"/>
                </a:lnTo>
                <a:lnTo>
                  <a:pt x="10250" y="17995"/>
                </a:lnTo>
                <a:lnTo>
                  <a:pt x="0" y="0"/>
                </a:lnTo>
                <a:close/>
              </a:path>
              <a:path w="400684" h="171450">
                <a:moveTo>
                  <a:pt x="400395" y="85638"/>
                </a:moveTo>
                <a:lnTo>
                  <a:pt x="351776" y="85638"/>
                </a:lnTo>
                <a:lnTo>
                  <a:pt x="357496" y="91347"/>
                </a:lnTo>
                <a:lnTo>
                  <a:pt x="357496" y="108475"/>
                </a:lnTo>
                <a:lnTo>
                  <a:pt x="351776" y="114184"/>
                </a:lnTo>
                <a:lnTo>
                  <a:pt x="400395" y="114184"/>
                </a:lnTo>
                <a:lnTo>
                  <a:pt x="400395" y="85638"/>
                </a:lnTo>
                <a:close/>
              </a:path>
              <a:path w="400684" h="171450">
                <a:moveTo>
                  <a:pt x="400395" y="0"/>
                </a:moveTo>
                <a:lnTo>
                  <a:pt x="361637" y="33661"/>
                </a:lnTo>
                <a:lnTo>
                  <a:pt x="318234" y="46039"/>
                </a:lnTo>
                <a:lnTo>
                  <a:pt x="263300" y="54169"/>
                </a:lnTo>
                <a:lnTo>
                  <a:pt x="200197" y="57092"/>
                </a:lnTo>
                <a:lnTo>
                  <a:pt x="400395" y="57092"/>
                </a:lnTo>
                <a:lnTo>
                  <a:pt x="400395" y="0"/>
                </a:lnTo>
                <a:close/>
              </a:path>
            </a:pathLst>
          </a:custGeom>
          <a:solidFill>
            <a:srgbClr val="000000"/>
          </a:solidFill>
        </p:spPr>
        <p:txBody>
          <a:bodyPr wrap="square" lIns="0" tIns="0" rIns="0" bIns="0" rtlCol="0"/>
          <a:lstStyle/>
          <a:p>
            <a:endParaRPr sz="2400"/>
          </a:p>
        </p:txBody>
      </p:sp>
      <p:sp>
        <p:nvSpPr>
          <p:cNvPr id="18" name="object 18"/>
          <p:cNvSpPr/>
          <p:nvPr/>
        </p:nvSpPr>
        <p:spPr>
          <a:xfrm>
            <a:off x="10685945" y="2988416"/>
            <a:ext cx="534247" cy="228600"/>
          </a:xfrm>
          <a:custGeom>
            <a:avLst/>
            <a:gdLst/>
            <a:ahLst/>
            <a:cxnLst/>
            <a:rect l="l" t="t" r="r" b="b"/>
            <a:pathLst>
              <a:path w="400684" h="171450">
                <a:moveTo>
                  <a:pt x="0" y="0"/>
                </a:moveTo>
                <a:lnTo>
                  <a:pt x="0" y="114184"/>
                </a:lnTo>
                <a:lnTo>
                  <a:pt x="38758" y="147846"/>
                </a:lnTo>
                <a:lnTo>
                  <a:pt x="82161" y="160224"/>
                </a:lnTo>
                <a:lnTo>
                  <a:pt x="137095" y="168354"/>
                </a:lnTo>
                <a:lnTo>
                  <a:pt x="200198" y="171277"/>
                </a:lnTo>
                <a:lnTo>
                  <a:pt x="263300" y="168354"/>
                </a:lnTo>
                <a:lnTo>
                  <a:pt x="318234" y="160224"/>
                </a:lnTo>
                <a:lnTo>
                  <a:pt x="361637" y="147846"/>
                </a:lnTo>
                <a:lnTo>
                  <a:pt x="390145" y="132180"/>
                </a:lnTo>
                <a:lnTo>
                  <a:pt x="400395" y="114184"/>
                </a:lnTo>
                <a:lnTo>
                  <a:pt x="334616" y="114184"/>
                </a:lnTo>
                <a:lnTo>
                  <a:pt x="328896" y="108475"/>
                </a:lnTo>
                <a:lnTo>
                  <a:pt x="328896" y="91347"/>
                </a:lnTo>
                <a:lnTo>
                  <a:pt x="334616" y="85638"/>
                </a:lnTo>
                <a:lnTo>
                  <a:pt x="400395" y="85638"/>
                </a:lnTo>
                <a:lnTo>
                  <a:pt x="400395" y="57092"/>
                </a:lnTo>
                <a:lnTo>
                  <a:pt x="200197" y="57092"/>
                </a:lnTo>
                <a:lnTo>
                  <a:pt x="137095" y="54169"/>
                </a:lnTo>
                <a:lnTo>
                  <a:pt x="82161" y="46039"/>
                </a:lnTo>
                <a:lnTo>
                  <a:pt x="38758" y="33661"/>
                </a:lnTo>
                <a:lnTo>
                  <a:pt x="10250" y="17995"/>
                </a:lnTo>
                <a:lnTo>
                  <a:pt x="0" y="0"/>
                </a:lnTo>
                <a:close/>
              </a:path>
              <a:path w="400684" h="171450">
                <a:moveTo>
                  <a:pt x="400395" y="85638"/>
                </a:moveTo>
                <a:lnTo>
                  <a:pt x="351776" y="85638"/>
                </a:lnTo>
                <a:lnTo>
                  <a:pt x="357496" y="91347"/>
                </a:lnTo>
                <a:lnTo>
                  <a:pt x="357496" y="108475"/>
                </a:lnTo>
                <a:lnTo>
                  <a:pt x="351776" y="114184"/>
                </a:lnTo>
                <a:lnTo>
                  <a:pt x="400395" y="114184"/>
                </a:lnTo>
                <a:lnTo>
                  <a:pt x="400395" y="85638"/>
                </a:lnTo>
                <a:close/>
              </a:path>
              <a:path w="400684" h="171450">
                <a:moveTo>
                  <a:pt x="400395" y="0"/>
                </a:moveTo>
                <a:lnTo>
                  <a:pt x="361637" y="33661"/>
                </a:lnTo>
                <a:lnTo>
                  <a:pt x="318234" y="46039"/>
                </a:lnTo>
                <a:lnTo>
                  <a:pt x="263300" y="54169"/>
                </a:lnTo>
                <a:lnTo>
                  <a:pt x="200197" y="57092"/>
                </a:lnTo>
                <a:lnTo>
                  <a:pt x="400395" y="57092"/>
                </a:lnTo>
                <a:lnTo>
                  <a:pt x="400395" y="0"/>
                </a:lnTo>
                <a:close/>
              </a:path>
            </a:pathLst>
          </a:custGeom>
          <a:solidFill>
            <a:srgbClr val="000000"/>
          </a:solidFill>
        </p:spPr>
        <p:txBody>
          <a:bodyPr wrap="square" lIns="0" tIns="0" rIns="0" bIns="0" rtlCol="0"/>
          <a:lstStyle/>
          <a:p>
            <a:endParaRPr sz="2400"/>
          </a:p>
        </p:txBody>
      </p:sp>
      <p:sp>
        <p:nvSpPr>
          <p:cNvPr id="19" name="object 19"/>
          <p:cNvSpPr/>
          <p:nvPr/>
        </p:nvSpPr>
        <p:spPr>
          <a:xfrm>
            <a:off x="10685945" y="3178724"/>
            <a:ext cx="534247" cy="228600"/>
          </a:xfrm>
          <a:custGeom>
            <a:avLst/>
            <a:gdLst/>
            <a:ahLst/>
            <a:cxnLst/>
            <a:rect l="l" t="t" r="r" b="b"/>
            <a:pathLst>
              <a:path w="400684" h="171450">
                <a:moveTo>
                  <a:pt x="0" y="0"/>
                </a:moveTo>
                <a:lnTo>
                  <a:pt x="0" y="114184"/>
                </a:lnTo>
                <a:lnTo>
                  <a:pt x="38758" y="147846"/>
                </a:lnTo>
                <a:lnTo>
                  <a:pt x="82161" y="160224"/>
                </a:lnTo>
                <a:lnTo>
                  <a:pt x="137095" y="168354"/>
                </a:lnTo>
                <a:lnTo>
                  <a:pt x="200198" y="171277"/>
                </a:lnTo>
                <a:lnTo>
                  <a:pt x="263300" y="168354"/>
                </a:lnTo>
                <a:lnTo>
                  <a:pt x="318234" y="160224"/>
                </a:lnTo>
                <a:lnTo>
                  <a:pt x="361637" y="147846"/>
                </a:lnTo>
                <a:lnTo>
                  <a:pt x="390145" y="132180"/>
                </a:lnTo>
                <a:lnTo>
                  <a:pt x="400395" y="114184"/>
                </a:lnTo>
                <a:lnTo>
                  <a:pt x="334616" y="114184"/>
                </a:lnTo>
                <a:lnTo>
                  <a:pt x="328896" y="108475"/>
                </a:lnTo>
                <a:lnTo>
                  <a:pt x="328896" y="91347"/>
                </a:lnTo>
                <a:lnTo>
                  <a:pt x="334616" y="85638"/>
                </a:lnTo>
                <a:lnTo>
                  <a:pt x="400395" y="85638"/>
                </a:lnTo>
                <a:lnTo>
                  <a:pt x="400395" y="57092"/>
                </a:lnTo>
                <a:lnTo>
                  <a:pt x="200197" y="57092"/>
                </a:lnTo>
                <a:lnTo>
                  <a:pt x="137095" y="54169"/>
                </a:lnTo>
                <a:lnTo>
                  <a:pt x="82161" y="46039"/>
                </a:lnTo>
                <a:lnTo>
                  <a:pt x="38758" y="33661"/>
                </a:lnTo>
                <a:lnTo>
                  <a:pt x="10250" y="17995"/>
                </a:lnTo>
                <a:lnTo>
                  <a:pt x="0" y="0"/>
                </a:lnTo>
                <a:close/>
              </a:path>
              <a:path w="400684" h="171450">
                <a:moveTo>
                  <a:pt x="400395" y="85638"/>
                </a:moveTo>
                <a:lnTo>
                  <a:pt x="351776" y="85638"/>
                </a:lnTo>
                <a:lnTo>
                  <a:pt x="357496" y="91347"/>
                </a:lnTo>
                <a:lnTo>
                  <a:pt x="357496" y="108475"/>
                </a:lnTo>
                <a:lnTo>
                  <a:pt x="351776" y="114184"/>
                </a:lnTo>
                <a:lnTo>
                  <a:pt x="400395" y="114184"/>
                </a:lnTo>
                <a:lnTo>
                  <a:pt x="400395" y="85638"/>
                </a:lnTo>
                <a:close/>
              </a:path>
              <a:path w="400684" h="171450">
                <a:moveTo>
                  <a:pt x="400395" y="0"/>
                </a:moveTo>
                <a:lnTo>
                  <a:pt x="361637" y="33661"/>
                </a:lnTo>
                <a:lnTo>
                  <a:pt x="318234" y="46039"/>
                </a:lnTo>
                <a:lnTo>
                  <a:pt x="263300" y="54169"/>
                </a:lnTo>
                <a:lnTo>
                  <a:pt x="200197" y="57092"/>
                </a:lnTo>
                <a:lnTo>
                  <a:pt x="400395" y="57092"/>
                </a:lnTo>
                <a:lnTo>
                  <a:pt x="400395" y="0"/>
                </a:lnTo>
                <a:close/>
              </a:path>
            </a:pathLst>
          </a:custGeom>
          <a:solidFill>
            <a:srgbClr val="000000"/>
          </a:solidFill>
        </p:spPr>
        <p:txBody>
          <a:bodyPr wrap="square" lIns="0" tIns="0" rIns="0" bIns="0" rtlCol="0"/>
          <a:lstStyle/>
          <a:p>
            <a:endParaRPr sz="2400"/>
          </a:p>
        </p:txBody>
      </p:sp>
      <p:sp>
        <p:nvSpPr>
          <p:cNvPr id="20" name="object 20"/>
          <p:cNvSpPr/>
          <p:nvPr/>
        </p:nvSpPr>
        <p:spPr>
          <a:xfrm>
            <a:off x="5007758" y="2529139"/>
            <a:ext cx="572345" cy="646853"/>
          </a:xfrm>
          <a:custGeom>
            <a:avLst/>
            <a:gdLst/>
            <a:ahLst/>
            <a:cxnLst/>
            <a:rect l="l" t="t" r="r" b="b"/>
            <a:pathLst>
              <a:path w="429260" h="485139">
                <a:moveTo>
                  <a:pt x="265304" y="430529"/>
                </a:moveTo>
                <a:lnTo>
                  <a:pt x="199482" y="430529"/>
                </a:lnTo>
                <a:lnTo>
                  <a:pt x="199483" y="478789"/>
                </a:lnTo>
                <a:lnTo>
                  <a:pt x="205917" y="485139"/>
                </a:lnTo>
                <a:lnTo>
                  <a:pt x="221647" y="485139"/>
                </a:lnTo>
                <a:lnTo>
                  <a:pt x="228082" y="478789"/>
                </a:lnTo>
                <a:lnTo>
                  <a:pt x="228082" y="434339"/>
                </a:lnTo>
                <a:lnTo>
                  <a:pt x="269215" y="434339"/>
                </a:lnTo>
                <a:lnTo>
                  <a:pt x="265304" y="430529"/>
                </a:lnTo>
                <a:close/>
              </a:path>
              <a:path w="429260" h="485139">
                <a:moveTo>
                  <a:pt x="269215" y="434339"/>
                </a:moveTo>
                <a:lnTo>
                  <a:pt x="228082" y="434339"/>
                </a:lnTo>
                <a:lnTo>
                  <a:pt x="246672" y="453389"/>
                </a:lnTo>
                <a:lnTo>
                  <a:pt x="250247" y="455929"/>
                </a:lnTo>
                <a:lnTo>
                  <a:pt x="253822" y="457199"/>
                </a:lnTo>
                <a:lnTo>
                  <a:pt x="260972" y="457199"/>
                </a:lnTo>
                <a:lnTo>
                  <a:pt x="264547" y="455929"/>
                </a:lnTo>
                <a:lnTo>
                  <a:pt x="273127" y="447039"/>
                </a:lnTo>
                <a:lnTo>
                  <a:pt x="273127" y="438149"/>
                </a:lnTo>
                <a:lnTo>
                  <a:pt x="269215" y="434339"/>
                </a:lnTo>
                <a:close/>
              </a:path>
              <a:path w="429260" h="485139">
                <a:moveTo>
                  <a:pt x="265901" y="367029"/>
                </a:moveTo>
                <a:lnTo>
                  <a:pt x="199482" y="367029"/>
                </a:lnTo>
                <a:lnTo>
                  <a:pt x="199482" y="389889"/>
                </a:lnTo>
                <a:lnTo>
                  <a:pt x="155153" y="434339"/>
                </a:lnTo>
                <a:lnTo>
                  <a:pt x="155153" y="443229"/>
                </a:lnTo>
                <a:lnTo>
                  <a:pt x="166593" y="454659"/>
                </a:lnTo>
                <a:lnTo>
                  <a:pt x="175173" y="454659"/>
                </a:lnTo>
                <a:lnTo>
                  <a:pt x="199482" y="430529"/>
                </a:lnTo>
                <a:lnTo>
                  <a:pt x="265304" y="430529"/>
                </a:lnTo>
                <a:lnTo>
                  <a:pt x="228797" y="394969"/>
                </a:lnTo>
                <a:lnTo>
                  <a:pt x="228797" y="370839"/>
                </a:lnTo>
                <a:lnTo>
                  <a:pt x="269740" y="370839"/>
                </a:lnTo>
                <a:lnTo>
                  <a:pt x="265901" y="367029"/>
                </a:lnTo>
                <a:close/>
              </a:path>
              <a:path w="429260" h="485139">
                <a:moveTo>
                  <a:pt x="269740" y="370839"/>
                </a:moveTo>
                <a:lnTo>
                  <a:pt x="228797" y="370839"/>
                </a:lnTo>
                <a:lnTo>
                  <a:pt x="275987" y="417829"/>
                </a:lnTo>
                <a:lnTo>
                  <a:pt x="278847" y="420369"/>
                </a:lnTo>
                <a:lnTo>
                  <a:pt x="282422" y="421639"/>
                </a:lnTo>
                <a:lnTo>
                  <a:pt x="289572" y="421639"/>
                </a:lnTo>
                <a:lnTo>
                  <a:pt x="293146" y="420369"/>
                </a:lnTo>
                <a:lnTo>
                  <a:pt x="301726" y="411479"/>
                </a:lnTo>
                <a:lnTo>
                  <a:pt x="301726" y="402589"/>
                </a:lnTo>
                <a:lnTo>
                  <a:pt x="269740" y="370839"/>
                </a:lnTo>
                <a:close/>
              </a:path>
              <a:path w="429260" h="485139">
                <a:moveTo>
                  <a:pt x="386205" y="280669"/>
                </a:moveTo>
                <a:lnTo>
                  <a:pt x="173028" y="280669"/>
                </a:lnTo>
                <a:lnTo>
                  <a:pt x="178770" y="285749"/>
                </a:lnTo>
                <a:lnTo>
                  <a:pt x="185183" y="289559"/>
                </a:lnTo>
                <a:lnTo>
                  <a:pt x="192131" y="293369"/>
                </a:lnTo>
                <a:lnTo>
                  <a:pt x="199482" y="294639"/>
                </a:lnTo>
                <a:lnTo>
                  <a:pt x="199482" y="326389"/>
                </a:lnTo>
                <a:lnTo>
                  <a:pt x="126553" y="400049"/>
                </a:lnTo>
                <a:lnTo>
                  <a:pt x="126553" y="407669"/>
                </a:lnTo>
                <a:lnTo>
                  <a:pt x="137993" y="419099"/>
                </a:lnTo>
                <a:lnTo>
                  <a:pt x="146573" y="419099"/>
                </a:lnTo>
                <a:lnTo>
                  <a:pt x="199482" y="367029"/>
                </a:lnTo>
                <a:lnTo>
                  <a:pt x="265901" y="367029"/>
                </a:lnTo>
                <a:lnTo>
                  <a:pt x="228797" y="330199"/>
                </a:lnTo>
                <a:lnTo>
                  <a:pt x="228797" y="298449"/>
                </a:lnTo>
                <a:lnTo>
                  <a:pt x="236148" y="295909"/>
                </a:lnTo>
                <a:lnTo>
                  <a:pt x="243097" y="293369"/>
                </a:lnTo>
                <a:lnTo>
                  <a:pt x="249510" y="288289"/>
                </a:lnTo>
                <a:lnTo>
                  <a:pt x="255252" y="283209"/>
                </a:lnTo>
                <a:lnTo>
                  <a:pt x="376306" y="283209"/>
                </a:lnTo>
                <a:lnTo>
                  <a:pt x="386205" y="280669"/>
                </a:lnTo>
                <a:close/>
              </a:path>
              <a:path w="429260" h="485139">
                <a:moveTo>
                  <a:pt x="376306" y="283209"/>
                </a:moveTo>
                <a:lnTo>
                  <a:pt x="255252" y="283209"/>
                </a:lnTo>
                <a:lnTo>
                  <a:pt x="282422" y="299719"/>
                </a:lnTo>
                <a:lnTo>
                  <a:pt x="307446" y="391159"/>
                </a:lnTo>
                <a:lnTo>
                  <a:pt x="308876" y="397509"/>
                </a:lnTo>
                <a:lnTo>
                  <a:pt x="314596" y="401319"/>
                </a:lnTo>
                <a:lnTo>
                  <a:pt x="324606" y="401319"/>
                </a:lnTo>
                <a:lnTo>
                  <a:pt x="332471" y="398779"/>
                </a:lnTo>
                <a:lnTo>
                  <a:pt x="336761" y="391159"/>
                </a:lnTo>
                <a:lnTo>
                  <a:pt x="334616" y="383539"/>
                </a:lnTo>
                <a:lnTo>
                  <a:pt x="317456" y="320039"/>
                </a:lnTo>
                <a:lnTo>
                  <a:pt x="412550" y="320039"/>
                </a:lnTo>
                <a:lnTo>
                  <a:pt x="420415" y="317499"/>
                </a:lnTo>
                <a:lnTo>
                  <a:pt x="424705" y="309879"/>
                </a:lnTo>
                <a:lnTo>
                  <a:pt x="423925" y="307339"/>
                </a:lnTo>
                <a:lnTo>
                  <a:pt x="352491" y="307339"/>
                </a:lnTo>
                <a:lnTo>
                  <a:pt x="331756" y="294639"/>
                </a:lnTo>
                <a:lnTo>
                  <a:pt x="376306" y="283209"/>
                </a:lnTo>
                <a:close/>
              </a:path>
              <a:path w="429260" h="485139">
                <a:moveTo>
                  <a:pt x="140530" y="316229"/>
                </a:moveTo>
                <a:lnTo>
                  <a:pt x="111538" y="316229"/>
                </a:lnTo>
                <a:lnTo>
                  <a:pt x="94379" y="380999"/>
                </a:lnTo>
                <a:lnTo>
                  <a:pt x="92234" y="388619"/>
                </a:lnTo>
                <a:lnTo>
                  <a:pt x="96524" y="396239"/>
                </a:lnTo>
                <a:lnTo>
                  <a:pt x="104389" y="397509"/>
                </a:lnTo>
                <a:lnTo>
                  <a:pt x="105818" y="397509"/>
                </a:lnTo>
                <a:lnTo>
                  <a:pt x="106533" y="398779"/>
                </a:lnTo>
                <a:lnTo>
                  <a:pt x="114398" y="398779"/>
                </a:lnTo>
                <a:lnTo>
                  <a:pt x="120118" y="394969"/>
                </a:lnTo>
                <a:lnTo>
                  <a:pt x="121548" y="388619"/>
                </a:lnTo>
                <a:lnTo>
                  <a:pt x="140530" y="316229"/>
                </a:lnTo>
                <a:close/>
              </a:path>
              <a:path w="429260" h="485139">
                <a:moveTo>
                  <a:pt x="412550" y="320039"/>
                </a:moveTo>
                <a:lnTo>
                  <a:pt x="317456" y="320039"/>
                </a:lnTo>
                <a:lnTo>
                  <a:pt x="338191" y="331469"/>
                </a:lnTo>
                <a:lnTo>
                  <a:pt x="352491" y="384809"/>
                </a:lnTo>
                <a:lnTo>
                  <a:pt x="353921" y="391159"/>
                </a:lnTo>
                <a:lnTo>
                  <a:pt x="359641" y="394969"/>
                </a:lnTo>
                <a:lnTo>
                  <a:pt x="369651" y="394969"/>
                </a:lnTo>
                <a:lnTo>
                  <a:pt x="377516" y="392429"/>
                </a:lnTo>
                <a:lnTo>
                  <a:pt x="381805" y="384809"/>
                </a:lnTo>
                <a:lnTo>
                  <a:pt x="379661" y="377189"/>
                </a:lnTo>
                <a:lnTo>
                  <a:pt x="373226" y="351789"/>
                </a:lnTo>
                <a:lnTo>
                  <a:pt x="427565" y="351789"/>
                </a:lnTo>
                <a:lnTo>
                  <a:pt x="426850" y="349249"/>
                </a:lnTo>
                <a:lnTo>
                  <a:pt x="419700" y="345439"/>
                </a:lnTo>
                <a:lnTo>
                  <a:pt x="387525" y="326389"/>
                </a:lnTo>
                <a:lnTo>
                  <a:pt x="412550" y="320039"/>
                </a:lnTo>
                <a:close/>
              </a:path>
              <a:path w="429260" h="485139">
                <a:moveTo>
                  <a:pt x="85223" y="349249"/>
                </a:moveTo>
                <a:lnTo>
                  <a:pt x="55769" y="349249"/>
                </a:lnTo>
                <a:lnTo>
                  <a:pt x="49334" y="374649"/>
                </a:lnTo>
                <a:lnTo>
                  <a:pt x="47189" y="382269"/>
                </a:lnTo>
                <a:lnTo>
                  <a:pt x="51479" y="389889"/>
                </a:lnTo>
                <a:lnTo>
                  <a:pt x="59344" y="391159"/>
                </a:lnTo>
                <a:lnTo>
                  <a:pt x="60774" y="391159"/>
                </a:lnTo>
                <a:lnTo>
                  <a:pt x="61489" y="392429"/>
                </a:lnTo>
                <a:lnTo>
                  <a:pt x="69354" y="392429"/>
                </a:lnTo>
                <a:lnTo>
                  <a:pt x="75074" y="388619"/>
                </a:lnTo>
                <a:lnTo>
                  <a:pt x="76504" y="380999"/>
                </a:lnTo>
                <a:lnTo>
                  <a:pt x="85223" y="349249"/>
                </a:lnTo>
                <a:close/>
              </a:path>
              <a:path w="429260" h="485139">
                <a:moveTo>
                  <a:pt x="427565" y="351789"/>
                </a:moveTo>
                <a:lnTo>
                  <a:pt x="373226" y="351789"/>
                </a:lnTo>
                <a:lnTo>
                  <a:pt x="407545" y="372109"/>
                </a:lnTo>
                <a:lnTo>
                  <a:pt x="410405" y="373379"/>
                </a:lnTo>
                <a:lnTo>
                  <a:pt x="417555" y="373379"/>
                </a:lnTo>
                <a:lnTo>
                  <a:pt x="422560" y="369569"/>
                </a:lnTo>
                <a:lnTo>
                  <a:pt x="428995" y="356869"/>
                </a:lnTo>
                <a:lnTo>
                  <a:pt x="427565" y="351789"/>
                </a:lnTo>
                <a:close/>
              </a:path>
              <a:path w="429260" h="485139">
                <a:moveTo>
                  <a:pt x="15729" y="289559"/>
                </a:moveTo>
                <a:lnTo>
                  <a:pt x="7864" y="293369"/>
                </a:lnTo>
                <a:lnTo>
                  <a:pt x="5005" y="309879"/>
                </a:lnTo>
                <a:lnTo>
                  <a:pt x="8580" y="317499"/>
                </a:lnTo>
                <a:lnTo>
                  <a:pt x="16444" y="318769"/>
                </a:lnTo>
                <a:lnTo>
                  <a:pt x="41469" y="325119"/>
                </a:lnTo>
                <a:lnTo>
                  <a:pt x="9295" y="344169"/>
                </a:lnTo>
                <a:lnTo>
                  <a:pt x="2145" y="347979"/>
                </a:lnTo>
                <a:lnTo>
                  <a:pt x="0" y="356869"/>
                </a:lnTo>
                <a:lnTo>
                  <a:pt x="7150" y="367029"/>
                </a:lnTo>
                <a:lnTo>
                  <a:pt x="11439" y="369569"/>
                </a:lnTo>
                <a:lnTo>
                  <a:pt x="21449" y="369569"/>
                </a:lnTo>
                <a:lnTo>
                  <a:pt x="55769" y="349249"/>
                </a:lnTo>
                <a:lnTo>
                  <a:pt x="85223" y="349249"/>
                </a:lnTo>
                <a:lnTo>
                  <a:pt x="90804" y="328929"/>
                </a:lnTo>
                <a:lnTo>
                  <a:pt x="111538" y="316229"/>
                </a:lnTo>
                <a:lnTo>
                  <a:pt x="140530" y="316229"/>
                </a:lnTo>
                <a:lnTo>
                  <a:pt x="143194" y="306069"/>
                </a:lnTo>
                <a:lnTo>
                  <a:pt x="76504" y="306069"/>
                </a:lnTo>
                <a:lnTo>
                  <a:pt x="23594" y="292099"/>
                </a:lnTo>
                <a:lnTo>
                  <a:pt x="15729" y="289559"/>
                </a:lnTo>
                <a:close/>
              </a:path>
              <a:path w="429260" h="485139">
                <a:moveTo>
                  <a:pt x="412550" y="290829"/>
                </a:moveTo>
                <a:lnTo>
                  <a:pt x="405400" y="293369"/>
                </a:lnTo>
                <a:lnTo>
                  <a:pt x="352491" y="307339"/>
                </a:lnTo>
                <a:lnTo>
                  <a:pt x="423925" y="307339"/>
                </a:lnTo>
                <a:lnTo>
                  <a:pt x="420415" y="295909"/>
                </a:lnTo>
                <a:lnTo>
                  <a:pt x="412550" y="290829"/>
                </a:lnTo>
                <a:close/>
              </a:path>
              <a:path w="429260" h="485139">
                <a:moveTo>
                  <a:pt x="32174" y="247649"/>
                </a:moveTo>
                <a:lnTo>
                  <a:pt x="24309" y="251459"/>
                </a:lnTo>
                <a:lnTo>
                  <a:pt x="21449" y="267969"/>
                </a:lnTo>
                <a:lnTo>
                  <a:pt x="25024" y="275589"/>
                </a:lnTo>
                <a:lnTo>
                  <a:pt x="32889" y="276859"/>
                </a:lnTo>
                <a:lnTo>
                  <a:pt x="97239" y="293369"/>
                </a:lnTo>
                <a:lnTo>
                  <a:pt x="76504" y="306069"/>
                </a:lnTo>
                <a:lnTo>
                  <a:pt x="143194" y="306069"/>
                </a:lnTo>
                <a:lnTo>
                  <a:pt x="145858" y="295909"/>
                </a:lnTo>
                <a:lnTo>
                  <a:pt x="173028" y="280669"/>
                </a:lnTo>
                <a:lnTo>
                  <a:pt x="386205" y="280669"/>
                </a:lnTo>
                <a:lnTo>
                  <a:pt x="396105" y="278129"/>
                </a:lnTo>
                <a:lnTo>
                  <a:pt x="403970" y="275589"/>
                </a:lnTo>
                <a:lnTo>
                  <a:pt x="296721" y="275589"/>
                </a:lnTo>
                <a:lnTo>
                  <a:pt x="294631" y="274319"/>
                </a:lnTo>
                <a:lnTo>
                  <a:pt x="132273" y="274319"/>
                </a:lnTo>
                <a:lnTo>
                  <a:pt x="40039" y="250189"/>
                </a:lnTo>
                <a:lnTo>
                  <a:pt x="32174" y="247649"/>
                </a:lnTo>
                <a:close/>
              </a:path>
              <a:path w="429260" h="485139">
                <a:moveTo>
                  <a:pt x="396105" y="248919"/>
                </a:moveTo>
                <a:lnTo>
                  <a:pt x="388955" y="251459"/>
                </a:lnTo>
                <a:lnTo>
                  <a:pt x="296721" y="275589"/>
                </a:lnTo>
                <a:lnTo>
                  <a:pt x="403970" y="275589"/>
                </a:lnTo>
                <a:lnTo>
                  <a:pt x="408260" y="267969"/>
                </a:lnTo>
                <a:lnTo>
                  <a:pt x="403970" y="253999"/>
                </a:lnTo>
                <a:lnTo>
                  <a:pt x="396105" y="248919"/>
                </a:lnTo>
                <a:close/>
              </a:path>
              <a:path w="429260" h="485139">
                <a:moveTo>
                  <a:pt x="391155" y="209549"/>
                </a:moveTo>
                <a:lnTo>
                  <a:pt x="132273" y="209549"/>
                </a:lnTo>
                <a:lnTo>
                  <a:pt x="159443" y="224789"/>
                </a:lnTo>
                <a:lnTo>
                  <a:pt x="158013" y="232409"/>
                </a:lnTo>
                <a:lnTo>
                  <a:pt x="157298" y="238759"/>
                </a:lnTo>
                <a:lnTo>
                  <a:pt x="157298" y="247649"/>
                </a:lnTo>
                <a:lnTo>
                  <a:pt x="158013" y="253999"/>
                </a:lnTo>
                <a:lnTo>
                  <a:pt x="159443" y="257809"/>
                </a:lnTo>
                <a:lnTo>
                  <a:pt x="132273" y="274319"/>
                </a:lnTo>
                <a:lnTo>
                  <a:pt x="294631" y="274319"/>
                </a:lnTo>
                <a:lnTo>
                  <a:pt x="269552" y="259079"/>
                </a:lnTo>
                <a:lnTo>
                  <a:pt x="270982" y="253999"/>
                </a:lnTo>
                <a:lnTo>
                  <a:pt x="271697" y="250189"/>
                </a:lnTo>
                <a:lnTo>
                  <a:pt x="271697" y="240029"/>
                </a:lnTo>
                <a:lnTo>
                  <a:pt x="270982" y="233679"/>
                </a:lnTo>
                <a:lnTo>
                  <a:pt x="269552" y="229869"/>
                </a:lnTo>
                <a:lnTo>
                  <a:pt x="296721" y="213359"/>
                </a:lnTo>
                <a:lnTo>
                  <a:pt x="404685" y="213359"/>
                </a:lnTo>
                <a:lnTo>
                  <a:pt x="403970" y="212089"/>
                </a:lnTo>
                <a:lnTo>
                  <a:pt x="396105" y="210819"/>
                </a:lnTo>
                <a:lnTo>
                  <a:pt x="391155" y="209549"/>
                </a:lnTo>
                <a:close/>
              </a:path>
              <a:path w="429260" h="485139">
                <a:moveTo>
                  <a:pt x="404685" y="213359"/>
                </a:moveTo>
                <a:lnTo>
                  <a:pt x="296721" y="213359"/>
                </a:lnTo>
                <a:lnTo>
                  <a:pt x="388955" y="238759"/>
                </a:lnTo>
                <a:lnTo>
                  <a:pt x="398965" y="238759"/>
                </a:lnTo>
                <a:lnTo>
                  <a:pt x="404685" y="234949"/>
                </a:lnTo>
                <a:lnTo>
                  <a:pt x="406115" y="228599"/>
                </a:lnTo>
                <a:lnTo>
                  <a:pt x="408260" y="219709"/>
                </a:lnTo>
                <a:lnTo>
                  <a:pt x="404685" y="213359"/>
                </a:lnTo>
                <a:close/>
              </a:path>
              <a:path w="429260" h="485139">
                <a:moveTo>
                  <a:pt x="144458" y="177799"/>
                </a:moveTo>
                <a:lnTo>
                  <a:pt x="76504" y="177799"/>
                </a:lnTo>
                <a:lnTo>
                  <a:pt x="97238" y="189229"/>
                </a:lnTo>
                <a:lnTo>
                  <a:pt x="32889" y="207009"/>
                </a:lnTo>
                <a:lnTo>
                  <a:pt x="25024" y="208279"/>
                </a:lnTo>
                <a:lnTo>
                  <a:pt x="20734" y="217169"/>
                </a:lnTo>
                <a:lnTo>
                  <a:pt x="22879" y="223519"/>
                </a:lnTo>
                <a:lnTo>
                  <a:pt x="24309" y="229869"/>
                </a:lnTo>
                <a:lnTo>
                  <a:pt x="30029" y="234949"/>
                </a:lnTo>
                <a:lnTo>
                  <a:pt x="38609" y="234949"/>
                </a:lnTo>
                <a:lnTo>
                  <a:pt x="40039" y="233679"/>
                </a:lnTo>
                <a:lnTo>
                  <a:pt x="132273" y="209549"/>
                </a:lnTo>
                <a:lnTo>
                  <a:pt x="391155" y="209549"/>
                </a:lnTo>
                <a:lnTo>
                  <a:pt x="381255" y="207009"/>
                </a:lnTo>
                <a:lnTo>
                  <a:pt x="255967" y="207009"/>
                </a:lnTo>
                <a:lnTo>
                  <a:pt x="250224" y="201929"/>
                </a:lnTo>
                <a:lnTo>
                  <a:pt x="173743" y="201929"/>
                </a:lnTo>
                <a:lnTo>
                  <a:pt x="146573" y="185419"/>
                </a:lnTo>
                <a:lnTo>
                  <a:pt x="144458" y="177799"/>
                </a:lnTo>
                <a:close/>
              </a:path>
              <a:path w="429260" h="485139">
                <a:moveTo>
                  <a:pt x="316741" y="87629"/>
                </a:moveTo>
                <a:lnTo>
                  <a:pt x="308876" y="91439"/>
                </a:lnTo>
                <a:lnTo>
                  <a:pt x="307446" y="99059"/>
                </a:lnTo>
                <a:lnTo>
                  <a:pt x="283136" y="191769"/>
                </a:lnTo>
                <a:lnTo>
                  <a:pt x="255967" y="207009"/>
                </a:lnTo>
                <a:lnTo>
                  <a:pt x="381255" y="207009"/>
                </a:lnTo>
                <a:lnTo>
                  <a:pt x="331756" y="194309"/>
                </a:lnTo>
                <a:lnTo>
                  <a:pt x="352491" y="181609"/>
                </a:lnTo>
                <a:lnTo>
                  <a:pt x="423632" y="181609"/>
                </a:lnTo>
                <a:lnTo>
                  <a:pt x="424705" y="177799"/>
                </a:lnTo>
                <a:lnTo>
                  <a:pt x="421130" y="171449"/>
                </a:lnTo>
                <a:lnTo>
                  <a:pt x="317456" y="171449"/>
                </a:lnTo>
                <a:lnTo>
                  <a:pt x="334616" y="106679"/>
                </a:lnTo>
                <a:lnTo>
                  <a:pt x="336761" y="99059"/>
                </a:lnTo>
                <a:lnTo>
                  <a:pt x="332471" y="91439"/>
                </a:lnTo>
                <a:lnTo>
                  <a:pt x="324606" y="90169"/>
                </a:lnTo>
                <a:lnTo>
                  <a:pt x="316741" y="87629"/>
                </a:lnTo>
                <a:close/>
              </a:path>
              <a:path w="429260" h="485139">
                <a:moveTo>
                  <a:pt x="147288" y="62229"/>
                </a:moveTo>
                <a:lnTo>
                  <a:pt x="138708" y="62229"/>
                </a:lnTo>
                <a:lnTo>
                  <a:pt x="127268" y="73659"/>
                </a:lnTo>
                <a:lnTo>
                  <a:pt x="127268" y="82549"/>
                </a:lnTo>
                <a:lnTo>
                  <a:pt x="200197" y="154939"/>
                </a:lnTo>
                <a:lnTo>
                  <a:pt x="200197" y="186689"/>
                </a:lnTo>
                <a:lnTo>
                  <a:pt x="192846" y="189229"/>
                </a:lnTo>
                <a:lnTo>
                  <a:pt x="185898" y="193039"/>
                </a:lnTo>
                <a:lnTo>
                  <a:pt x="179485" y="196849"/>
                </a:lnTo>
                <a:lnTo>
                  <a:pt x="173743" y="201929"/>
                </a:lnTo>
                <a:lnTo>
                  <a:pt x="250224" y="201929"/>
                </a:lnTo>
                <a:lnTo>
                  <a:pt x="243812" y="198119"/>
                </a:lnTo>
                <a:lnTo>
                  <a:pt x="236863" y="194309"/>
                </a:lnTo>
                <a:lnTo>
                  <a:pt x="229512" y="193039"/>
                </a:lnTo>
                <a:lnTo>
                  <a:pt x="229512" y="161289"/>
                </a:lnTo>
                <a:lnTo>
                  <a:pt x="275573" y="115569"/>
                </a:lnTo>
                <a:lnTo>
                  <a:pt x="200197" y="115569"/>
                </a:lnTo>
                <a:lnTo>
                  <a:pt x="147288" y="62229"/>
                </a:lnTo>
                <a:close/>
              </a:path>
              <a:path w="429260" h="485139">
                <a:moveTo>
                  <a:pt x="423632" y="181609"/>
                </a:moveTo>
                <a:lnTo>
                  <a:pt x="352491" y="181609"/>
                </a:lnTo>
                <a:lnTo>
                  <a:pt x="405400" y="195579"/>
                </a:lnTo>
                <a:lnTo>
                  <a:pt x="406830" y="195579"/>
                </a:lnTo>
                <a:lnTo>
                  <a:pt x="407545" y="196849"/>
                </a:lnTo>
                <a:lnTo>
                  <a:pt x="415410" y="196849"/>
                </a:lnTo>
                <a:lnTo>
                  <a:pt x="421130" y="193039"/>
                </a:lnTo>
                <a:lnTo>
                  <a:pt x="422560" y="185419"/>
                </a:lnTo>
                <a:lnTo>
                  <a:pt x="423632" y="181609"/>
                </a:lnTo>
                <a:close/>
              </a:path>
              <a:path w="429260" h="485139">
                <a:moveTo>
                  <a:pt x="16444" y="110489"/>
                </a:moveTo>
                <a:lnTo>
                  <a:pt x="7864" y="114299"/>
                </a:lnTo>
                <a:lnTo>
                  <a:pt x="4289" y="120649"/>
                </a:lnTo>
                <a:lnTo>
                  <a:pt x="0" y="126999"/>
                </a:lnTo>
                <a:lnTo>
                  <a:pt x="2859" y="135889"/>
                </a:lnTo>
                <a:lnTo>
                  <a:pt x="41469" y="158749"/>
                </a:lnTo>
                <a:lnTo>
                  <a:pt x="16444" y="165099"/>
                </a:lnTo>
                <a:lnTo>
                  <a:pt x="8579" y="166369"/>
                </a:lnTo>
                <a:lnTo>
                  <a:pt x="4289" y="173989"/>
                </a:lnTo>
                <a:lnTo>
                  <a:pt x="6434" y="181609"/>
                </a:lnTo>
                <a:lnTo>
                  <a:pt x="7864" y="187959"/>
                </a:lnTo>
                <a:lnTo>
                  <a:pt x="13584" y="193039"/>
                </a:lnTo>
                <a:lnTo>
                  <a:pt x="22164" y="193039"/>
                </a:lnTo>
                <a:lnTo>
                  <a:pt x="23594" y="191769"/>
                </a:lnTo>
                <a:lnTo>
                  <a:pt x="76504" y="177799"/>
                </a:lnTo>
                <a:lnTo>
                  <a:pt x="144458" y="177799"/>
                </a:lnTo>
                <a:lnTo>
                  <a:pt x="141286" y="166369"/>
                </a:lnTo>
                <a:lnTo>
                  <a:pt x="111538" y="166369"/>
                </a:lnTo>
                <a:lnTo>
                  <a:pt x="90804" y="154939"/>
                </a:lnTo>
                <a:lnTo>
                  <a:pt x="85015" y="133349"/>
                </a:lnTo>
                <a:lnTo>
                  <a:pt x="55769" y="133349"/>
                </a:lnTo>
                <a:lnTo>
                  <a:pt x="23594" y="115569"/>
                </a:lnTo>
                <a:lnTo>
                  <a:pt x="16444" y="110489"/>
                </a:lnTo>
                <a:close/>
              </a:path>
              <a:path w="429260" h="485139">
                <a:moveTo>
                  <a:pt x="361786" y="93979"/>
                </a:moveTo>
                <a:lnTo>
                  <a:pt x="353921" y="97789"/>
                </a:lnTo>
                <a:lnTo>
                  <a:pt x="352491" y="106679"/>
                </a:lnTo>
                <a:lnTo>
                  <a:pt x="338191" y="158749"/>
                </a:lnTo>
                <a:lnTo>
                  <a:pt x="317456" y="171449"/>
                </a:lnTo>
                <a:lnTo>
                  <a:pt x="421130" y="171449"/>
                </a:lnTo>
                <a:lnTo>
                  <a:pt x="420415" y="170179"/>
                </a:lnTo>
                <a:lnTo>
                  <a:pt x="412550" y="168909"/>
                </a:lnTo>
                <a:lnTo>
                  <a:pt x="387525" y="162559"/>
                </a:lnTo>
                <a:lnTo>
                  <a:pt x="419700" y="143509"/>
                </a:lnTo>
                <a:lnTo>
                  <a:pt x="426850" y="139699"/>
                </a:lnTo>
                <a:lnTo>
                  <a:pt x="427156" y="138429"/>
                </a:lnTo>
                <a:lnTo>
                  <a:pt x="373225" y="138429"/>
                </a:lnTo>
                <a:lnTo>
                  <a:pt x="379660" y="113029"/>
                </a:lnTo>
                <a:lnTo>
                  <a:pt x="381805" y="105409"/>
                </a:lnTo>
                <a:lnTo>
                  <a:pt x="377515" y="97789"/>
                </a:lnTo>
                <a:lnTo>
                  <a:pt x="369650" y="96519"/>
                </a:lnTo>
                <a:lnTo>
                  <a:pt x="361786" y="93979"/>
                </a:lnTo>
                <a:close/>
              </a:path>
              <a:path w="429260" h="485139">
                <a:moveTo>
                  <a:pt x="111538" y="83819"/>
                </a:moveTo>
                <a:lnTo>
                  <a:pt x="104388" y="85089"/>
                </a:lnTo>
                <a:lnTo>
                  <a:pt x="96523" y="87629"/>
                </a:lnTo>
                <a:lnTo>
                  <a:pt x="92233" y="95249"/>
                </a:lnTo>
                <a:lnTo>
                  <a:pt x="94378" y="102869"/>
                </a:lnTo>
                <a:lnTo>
                  <a:pt x="111538" y="166369"/>
                </a:lnTo>
                <a:lnTo>
                  <a:pt x="141286" y="166369"/>
                </a:lnTo>
                <a:lnTo>
                  <a:pt x="121548" y="95249"/>
                </a:lnTo>
                <a:lnTo>
                  <a:pt x="119403" y="87629"/>
                </a:lnTo>
                <a:lnTo>
                  <a:pt x="111538" y="83819"/>
                </a:lnTo>
                <a:close/>
              </a:path>
              <a:path w="429260" h="485139">
                <a:moveTo>
                  <a:pt x="411835" y="115569"/>
                </a:moveTo>
                <a:lnTo>
                  <a:pt x="373225" y="138429"/>
                </a:lnTo>
                <a:lnTo>
                  <a:pt x="427156" y="138429"/>
                </a:lnTo>
                <a:lnTo>
                  <a:pt x="428995" y="130809"/>
                </a:lnTo>
                <a:lnTo>
                  <a:pt x="420415" y="118109"/>
                </a:lnTo>
                <a:lnTo>
                  <a:pt x="411835" y="115569"/>
                </a:lnTo>
                <a:close/>
              </a:path>
              <a:path w="429260" h="485139">
                <a:moveTo>
                  <a:pt x="66494" y="90169"/>
                </a:moveTo>
                <a:lnTo>
                  <a:pt x="59344" y="91439"/>
                </a:lnTo>
                <a:lnTo>
                  <a:pt x="51479" y="93979"/>
                </a:lnTo>
                <a:lnTo>
                  <a:pt x="47189" y="101599"/>
                </a:lnTo>
                <a:lnTo>
                  <a:pt x="49334" y="109219"/>
                </a:lnTo>
                <a:lnTo>
                  <a:pt x="55769" y="133349"/>
                </a:lnTo>
                <a:lnTo>
                  <a:pt x="85015" y="133349"/>
                </a:lnTo>
                <a:lnTo>
                  <a:pt x="76504" y="101599"/>
                </a:lnTo>
                <a:lnTo>
                  <a:pt x="74359" y="93979"/>
                </a:lnTo>
                <a:lnTo>
                  <a:pt x="66494" y="90169"/>
                </a:lnTo>
                <a:close/>
              </a:path>
              <a:path w="429260" h="485139">
                <a:moveTo>
                  <a:pt x="175888" y="27939"/>
                </a:moveTo>
                <a:lnTo>
                  <a:pt x="167308" y="27939"/>
                </a:lnTo>
                <a:lnTo>
                  <a:pt x="155868" y="39369"/>
                </a:lnTo>
                <a:lnTo>
                  <a:pt x="155868" y="46989"/>
                </a:lnTo>
                <a:lnTo>
                  <a:pt x="200197" y="91439"/>
                </a:lnTo>
                <a:lnTo>
                  <a:pt x="200197" y="115569"/>
                </a:lnTo>
                <a:lnTo>
                  <a:pt x="228797" y="115569"/>
                </a:lnTo>
                <a:lnTo>
                  <a:pt x="228797" y="92709"/>
                </a:lnTo>
                <a:lnTo>
                  <a:pt x="269327" y="52069"/>
                </a:lnTo>
                <a:lnTo>
                  <a:pt x="200197" y="52069"/>
                </a:lnTo>
                <a:lnTo>
                  <a:pt x="175888" y="27939"/>
                </a:lnTo>
                <a:close/>
              </a:path>
              <a:path w="429260" h="485139">
                <a:moveTo>
                  <a:pt x="291001" y="68579"/>
                </a:moveTo>
                <a:lnTo>
                  <a:pt x="282421" y="68579"/>
                </a:lnTo>
                <a:lnTo>
                  <a:pt x="276701" y="73659"/>
                </a:lnTo>
                <a:lnTo>
                  <a:pt x="228797" y="115569"/>
                </a:lnTo>
                <a:lnTo>
                  <a:pt x="275573" y="115569"/>
                </a:lnTo>
                <a:lnTo>
                  <a:pt x="302441" y="88899"/>
                </a:lnTo>
                <a:lnTo>
                  <a:pt x="302441" y="80009"/>
                </a:lnTo>
                <a:lnTo>
                  <a:pt x="291001" y="68579"/>
                </a:lnTo>
                <a:close/>
              </a:path>
              <a:path w="429260" h="485139">
                <a:moveTo>
                  <a:pt x="222362" y="0"/>
                </a:moveTo>
                <a:lnTo>
                  <a:pt x="206632" y="0"/>
                </a:lnTo>
                <a:lnTo>
                  <a:pt x="200197" y="6349"/>
                </a:lnTo>
                <a:lnTo>
                  <a:pt x="200197" y="52069"/>
                </a:lnTo>
                <a:lnTo>
                  <a:pt x="228797" y="52069"/>
                </a:lnTo>
                <a:lnTo>
                  <a:pt x="228797" y="6349"/>
                </a:lnTo>
                <a:lnTo>
                  <a:pt x="222362" y="0"/>
                </a:lnTo>
                <a:close/>
              </a:path>
              <a:path w="429260" h="485139">
                <a:moveTo>
                  <a:pt x="261687" y="27939"/>
                </a:moveTo>
                <a:lnTo>
                  <a:pt x="253107" y="27939"/>
                </a:lnTo>
                <a:lnTo>
                  <a:pt x="247387" y="34289"/>
                </a:lnTo>
                <a:lnTo>
                  <a:pt x="228797" y="52069"/>
                </a:lnTo>
                <a:lnTo>
                  <a:pt x="269327" y="52069"/>
                </a:lnTo>
                <a:lnTo>
                  <a:pt x="273127" y="48259"/>
                </a:lnTo>
                <a:lnTo>
                  <a:pt x="273126" y="39369"/>
                </a:lnTo>
                <a:lnTo>
                  <a:pt x="261687" y="27939"/>
                </a:lnTo>
                <a:close/>
              </a:path>
            </a:pathLst>
          </a:custGeom>
          <a:solidFill>
            <a:srgbClr val="000000"/>
          </a:solidFill>
        </p:spPr>
        <p:txBody>
          <a:bodyPr wrap="square" lIns="0" tIns="0" rIns="0" bIns="0" rtlCol="0"/>
          <a:lstStyle/>
          <a:p>
            <a:endParaRPr sz="2400"/>
          </a:p>
        </p:txBody>
      </p:sp>
      <p:graphicFrame>
        <p:nvGraphicFramePr>
          <p:cNvPr id="21" name="object 21"/>
          <p:cNvGraphicFramePr>
            <a:graphicFrameLocks noGrp="1"/>
          </p:cNvGraphicFramePr>
          <p:nvPr/>
        </p:nvGraphicFramePr>
        <p:xfrm>
          <a:off x="789161" y="3965278"/>
          <a:ext cx="10839026" cy="1878751"/>
        </p:xfrm>
        <a:graphic>
          <a:graphicData uri="http://schemas.openxmlformats.org/drawingml/2006/table">
            <a:tbl>
              <a:tblPr firstRow="1" bandRow="1">
                <a:tableStyleId>{2D5ABB26-0587-4C30-8999-92F81FD0307C}</a:tableStyleId>
              </a:tblPr>
              <a:tblGrid>
                <a:gridCol w="1534160"/>
                <a:gridCol w="2040467"/>
                <a:gridCol w="1923627"/>
                <a:gridCol w="1932092"/>
                <a:gridCol w="1811020"/>
                <a:gridCol w="1597660"/>
              </a:tblGrid>
              <a:tr h="254847">
                <a:tc>
                  <a:txBody>
                    <a:bodyPr/>
                    <a:lstStyle/>
                    <a:p>
                      <a:pPr marL="241935">
                        <a:lnSpc>
                          <a:spcPts val="1310"/>
                        </a:lnSpc>
                      </a:pPr>
                      <a:r>
                        <a:rPr sz="1800" b="1" i="1" spc="-140" dirty="0">
                          <a:solidFill>
                            <a:srgbClr val="1F3863"/>
                          </a:solidFill>
                          <a:latin typeface="Arial"/>
                          <a:cs typeface="Arial"/>
                        </a:rPr>
                        <a:t>Sam</a:t>
                      </a:r>
                      <a:endParaRPr sz="1800">
                        <a:latin typeface="Arial"/>
                        <a:cs typeface="Arial"/>
                      </a:endParaRPr>
                    </a:p>
                  </a:txBody>
                  <a:tcPr marL="0" marR="0" marT="0" marB="0"/>
                </a:tc>
                <a:tc>
                  <a:txBody>
                    <a:bodyPr/>
                    <a:lstStyle/>
                    <a:p>
                      <a:pPr marR="6350" algn="ctr">
                        <a:lnSpc>
                          <a:spcPts val="1310"/>
                        </a:lnSpc>
                      </a:pPr>
                      <a:r>
                        <a:rPr sz="1800" b="1" i="1" spc="-100" dirty="0">
                          <a:solidFill>
                            <a:srgbClr val="1F3863"/>
                          </a:solidFill>
                          <a:latin typeface="Arial"/>
                          <a:cs typeface="Arial"/>
                        </a:rPr>
                        <a:t>Transactio</a:t>
                      </a:r>
                      <a:endParaRPr sz="1800">
                        <a:latin typeface="Arial"/>
                        <a:cs typeface="Arial"/>
                      </a:endParaRPr>
                    </a:p>
                  </a:txBody>
                  <a:tcPr marL="0" marR="0" marT="0" marB="0"/>
                </a:tc>
                <a:tc>
                  <a:txBody>
                    <a:bodyPr/>
                    <a:lstStyle/>
                    <a:p>
                      <a:pPr marL="80010" algn="ctr">
                        <a:lnSpc>
                          <a:spcPts val="1320"/>
                        </a:lnSpc>
                      </a:pPr>
                      <a:r>
                        <a:rPr sz="1800" b="1" i="1" spc="-120" dirty="0">
                          <a:solidFill>
                            <a:srgbClr val="1F3863"/>
                          </a:solidFill>
                          <a:latin typeface="Arial"/>
                          <a:cs typeface="Arial"/>
                        </a:rPr>
                        <a:t>The</a:t>
                      </a:r>
                      <a:r>
                        <a:rPr sz="1800" b="1" i="1" spc="-105" dirty="0">
                          <a:solidFill>
                            <a:srgbClr val="1F3863"/>
                          </a:solidFill>
                          <a:latin typeface="Arial"/>
                          <a:cs typeface="Arial"/>
                        </a:rPr>
                        <a:t> </a:t>
                      </a:r>
                      <a:r>
                        <a:rPr sz="1800" b="1" i="1" spc="-125" dirty="0">
                          <a:solidFill>
                            <a:srgbClr val="1F3863"/>
                          </a:solidFill>
                          <a:latin typeface="Arial"/>
                          <a:cs typeface="Arial"/>
                        </a:rPr>
                        <a:t>nodes</a:t>
                      </a:r>
                      <a:endParaRPr sz="1800">
                        <a:latin typeface="Arial"/>
                        <a:cs typeface="Arial"/>
                      </a:endParaRPr>
                    </a:p>
                  </a:txBody>
                  <a:tcPr marL="0" marR="0" marT="0" marB="0"/>
                </a:tc>
                <a:tc>
                  <a:txBody>
                    <a:bodyPr/>
                    <a:lstStyle/>
                    <a:p>
                      <a:pPr marL="1270" algn="ctr">
                        <a:lnSpc>
                          <a:spcPts val="1310"/>
                        </a:lnSpc>
                      </a:pPr>
                      <a:r>
                        <a:rPr sz="1800" b="1" i="1" spc="-155" dirty="0">
                          <a:solidFill>
                            <a:srgbClr val="1F3863"/>
                          </a:solidFill>
                          <a:latin typeface="Arial"/>
                          <a:cs typeface="Arial"/>
                        </a:rPr>
                        <a:t>A</a:t>
                      </a:r>
                      <a:r>
                        <a:rPr sz="1800" b="1" i="1" spc="-95" dirty="0">
                          <a:solidFill>
                            <a:srgbClr val="1F3863"/>
                          </a:solidFill>
                          <a:latin typeface="Arial"/>
                          <a:cs typeface="Arial"/>
                        </a:rPr>
                        <a:t> </a:t>
                      </a:r>
                      <a:r>
                        <a:rPr sz="1800" b="1" i="1" spc="-85" dirty="0">
                          <a:solidFill>
                            <a:srgbClr val="1F3863"/>
                          </a:solidFill>
                          <a:latin typeface="Arial"/>
                          <a:cs typeface="Arial"/>
                        </a:rPr>
                        <a:t>new</a:t>
                      </a:r>
                      <a:endParaRPr sz="1800">
                        <a:latin typeface="Arial"/>
                        <a:cs typeface="Arial"/>
                      </a:endParaRPr>
                    </a:p>
                  </a:txBody>
                  <a:tcPr marL="0" marR="0" marT="0" marB="0"/>
                </a:tc>
                <a:tc>
                  <a:txBody>
                    <a:bodyPr/>
                    <a:lstStyle/>
                    <a:p>
                      <a:pPr marR="82550" algn="ctr">
                        <a:lnSpc>
                          <a:spcPts val="1320"/>
                        </a:lnSpc>
                      </a:pPr>
                      <a:r>
                        <a:rPr sz="1800" b="1" i="1" spc="-105" dirty="0">
                          <a:solidFill>
                            <a:srgbClr val="1F3863"/>
                          </a:solidFill>
                          <a:latin typeface="Arial"/>
                          <a:cs typeface="Arial"/>
                        </a:rPr>
                        <a:t>Both</a:t>
                      </a:r>
                      <a:endParaRPr sz="1800">
                        <a:latin typeface="Arial"/>
                        <a:cs typeface="Arial"/>
                      </a:endParaRPr>
                    </a:p>
                  </a:txBody>
                  <a:tcPr marL="0" marR="0" marT="0" marB="0"/>
                </a:tc>
                <a:tc>
                  <a:txBody>
                    <a:bodyPr/>
                    <a:lstStyle/>
                    <a:p>
                      <a:pPr marL="365760" algn="ctr">
                        <a:lnSpc>
                          <a:spcPts val="1285"/>
                        </a:lnSpc>
                      </a:pPr>
                      <a:r>
                        <a:rPr sz="1800" b="1" i="1" spc="-120" dirty="0">
                          <a:solidFill>
                            <a:srgbClr val="1F3863"/>
                          </a:solidFill>
                          <a:latin typeface="Arial"/>
                          <a:cs typeface="Arial"/>
                        </a:rPr>
                        <a:t>The </a:t>
                      </a:r>
                      <a:r>
                        <a:rPr sz="1800" b="1" i="1" spc="-135" dirty="0">
                          <a:solidFill>
                            <a:srgbClr val="1F3863"/>
                          </a:solidFill>
                          <a:latin typeface="Arial"/>
                          <a:cs typeface="Arial"/>
                        </a:rPr>
                        <a:t>Block</a:t>
                      </a:r>
                      <a:endParaRPr sz="1800">
                        <a:latin typeface="Arial"/>
                        <a:cs typeface="Arial"/>
                      </a:endParaRPr>
                    </a:p>
                  </a:txBody>
                  <a:tcPr marL="0" marR="0" marT="0" marB="0"/>
                </a:tc>
              </a:tr>
              <a:tr h="273472">
                <a:tc>
                  <a:txBody>
                    <a:bodyPr/>
                    <a:lstStyle/>
                    <a:p>
                      <a:pPr marL="87630">
                        <a:lnSpc>
                          <a:spcPts val="1425"/>
                        </a:lnSpc>
                      </a:pPr>
                      <a:r>
                        <a:rPr sz="1800" b="1" i="1" spc="-85" dirty="0">
                          <a:solidFill>
                            <a:srgbClr val="1F3863"/>
                          </a:solidFill>
                          <a:latin typeface="Arial"/>
                          <a:cs typeface="Arial"/>
                        </a:rPr>
                        <a:t>wants</a:t>
                      </a:r>
                      <a:r>
                        <a:rPr sz="1800" b="1" i="1" spc="-114" dirty="0">
                          <a:solidFill>
                            <a:srgbClr val="1F3863"/>
                          </a:solidFill>
                          <a:latin typeface="Arial"/>
                          <a:cs typeface="Arial"/>
                        </a:rPr>
                        <a:t> </a:t>
                      </a:r>
                      <a:r>
                        <a:rPr sz="1800" b="1" i="1" spc="-55" dirty="0">
                          <a:solidFill>
                            <a:srgbClr val="1F3863"/>
                          </a:solidFill>
                          <a:latin typeface="Arial"/>
                          <a:cs typeface="Arial"/>
                        </a:rPr>
                        <a:t>to</a:t>
                      </a:r>
                      <a:endParaRPr sz="1800">
                        <a:latin typeface="Arial"/>
                        <a:cs typeface="Arial"/>
                      </a:endParaRPr>
                    </a:p>
                  </a:txBody>
                  <a:tcPr marL="0" marR="0" marT="0" marB="0"/>
                </a:tc>
                <a:tc>
                  <a:txBody>
                    <a:bodyPr/>
                    <a:lstStyle/>
                    <a:p>
                      <a:pPr marR="5715" algn="ctr">
                        <a:lnSpc>
                          <a:spcPts val="1425"/>
                        </a:lnSpc>
                      </a:pPr>
                      <a:r>
                        <a:rPr sz="1800" b="1" i="1" spc="-110" dirty="0">
                          <a:solidFill>
                            <a:srgbClr val="1F3863"/>
                          </a:solidFill>
                          <a:latin typeface="Arial"/>
                          <a:cs typeface="Arial"/>
                        </a:rPr>
                        <a:t>n</a:t>
                      </a:r>
                      <a:r>
                        <a:rPr sz="1800" b="1" i="1" spc="-95" dirty="0">
                          <a:solidFill>
                            <a:srgbClr val="1F3863"/>
                          </a:solidFill>
                          <a:latin typeface="Arial"/>
                          <a:cs typeface="Arial"/>
                        </a:rPr>
                        <a:t> </a:t>
                      </a:r>
                      <a:r>
                        <a:rPr sz="1800" b="1" i="1" spc="-114" dirty="0">
                          <a:solidFill>
                            <a:srgbClr val="1F3863"/>
                          </a:solidFill>
                          <a:latin typeface="Arial"/>
                          <a:cs typeface="Arial"/>
                        </a:rPr>
                        <a:t>reaches</a:t>
                      </a:r>
                      <a:endParaRPr sz="1800">
                        <a:latin typeface="Arial"/>
                        <a:cs typeface="Arial"/>
                      </a:endParaRPr>
                    </a:p>
                  </a:txBody>
                  <a:tcPr marL="0" marR="0" marT="0" marB="0"/>
                </a:tc>
                <a:tc>
                  <a:txBody>
                    <a:bodyPr/>
                    <a:lstStyle/>
                    <a:p>
                      <a:pPr marL="81280" algn="ctr">
                        <a:lnSpc>
                          <a:spcPts val="1440"/>
                        </a:lnSpc>
                      </a:pPr>
                      <a:r>
                        <a:rPr sz="1800" b="1" i="1" spc="-105" dirty="0">
                          <a:solidFill>
                            <a:srgbClr val="1F3863"/>
                          </a:solidFill>
                          <a:latin typeface="Arial"/>
                          <a:cs typeface="Arial"/>
                        </a:rPr>
                        <a:t>compete</a:t>
                      </a:r>
                      <a:endParaRPr sz="1800">
                        <a:latin typeface="Arial"/>
                        <a:cs typeface="Arial"/>
                      </a:endParaRPr>
                    </a:p>
                  </a:txBody>
                  <a:tcPr marL="0" marR="0" marT="0" marB="0"/>
                </a:tc>
                <a:tc>
                  <a:txBody>
                    <a:bodyPr/>
                    <a:lstStyle/>
                    <a:p>
                      <a:pPr marL="1270" algn="ctr">
                        <a:lnSpc>
                          <a:spcPts val="1425"/>
                        </a:lnSpc>
                      </a:pPr>
                      <a:r>
                        <a:rPr sz="1800" b="1" i="1" spc="-110" dirty="0">
                          <a:solidFill>
                            <a:srgbClr val="1F3863"/>
                          </a:solidFill>
                          <a:latin typeface="Arial"/>
                          <a:cs typeface="Arial"/>
                        </a:rPr>
                        <a:t>block</a:t>
                      </a:r>
                      <a:r>
                        <a:rPr sz="1800" b="1" i="1" spc="-114" dirty="0">
                          <a:solidFill>
                            <a:srgbClr val="1F3863"/>
                          </a:solidFill>
                          <a:latin typeface="Arial"/>
                          <a:cs typeface="Arial"/>
                        </a:rPr>
                        <a:t> </a:t>
                      </a:r>
                      <a:r>
                        <a:rPr sz="1800" b="1" i="1" spc="-50" dirty="0">
                          <a:solidFill>
                            <a:srgbClr val="1F3863"/>
                          </a:solidFill>
                          <a:latin typeface="Arial"/>
                          <a:cs typeface="Arial"/>
                        </a:rPr>
                        <a:t>with</a:t>
                      </a:r>
                      <a:endParaRPr sz="1800">
                        <a:latin typeface="Arial"/>
                        <a:cs typeface="Arial"/>
                      </a:endParaRPr>
                    </a:p>
                  </a:txBody>
                  <a:tcPr marL="0" marR="0" marT="0" marB="0"/>
                </a:tc>
                <a:tc>
                  <a:txBody>
                    <a:bodyPr/>
                    <a:lstStyle/>
                    <a:p>
                      <a:pPr marR="81280" algn="ctr">
                        <a:lnSpc>
                          <a:spcPts val="1440"/>
                        </a:lnSpc>
                      </a:pPr>
                      <a:r>
                        <a:rPr sz="1800" b="1" i="1" spc="-145" dirty="0">
                          <a:solidFill>
                            <a:srgbClr val="1F3863"/>
                          </a:solidFill>
                          <a:latin typeface="Arial"/>
                          <a:cs typeface="Arial"/>
                        </a:rPr>
                        <a:t>Accounts</a:t>
                      </a:r>
                      <a:endParaRPr sz="1800">
                        <a:latin typeface="Arial"/>
                        <a:cs typeface="Arial"/>
                      </a:endParaRPr>
                    </a:p>
                  </a:txBody>
                  <a:tcPr marL="0" marR="0" marT="0" marB="0"/>
                </a:tc>
                <a:tc>
                  <a:txBody>
                    <a:bodyPr/>
                    <a:lstStyle/>
                    <a:p>
                      <a:pPr marL="364490" algn="ctr">
                        <a:lnSpc>
                          <a:spcPts val="1400"/>
                        </a:lnSpc>
                      </a:pPr>
                      <a:r>
                        <a:rPr sz="1800" b="1" i="1" spc="-130" dirty="0">
                          <a:solidFill>
                            <a:srgbClr val="1F3863"/>
                          </a:solidFill>
                          <a:latin typeface="Arial"/>
                          <a:cs typeface="Arial"/>
                        </a:rPr>
                        <a:t>is</a:t>
                      </a:r>
                      <a:endParaRPr sz="1800">
                        <a:latin typeface="Arial"/>
                        <a:cs typeface="Arial"/>
                      </a:endParaRPr>
                    </a:p>
                  </a:txBody>
                  <a:tcPr marL="0" marR="0" marT="0" marB="0"/>
                </a:tc>
              </a:tr>
              <a:tr h="274320">
                <a:tc>
                  <a:txBody>
                    <a:bodyPr/>
                    <a:lstStyle/>
                    <a:p>
                      <a:pPr marL="31750">
                        <a:lnSpc>
                          <a:spcPts val="1425"/>
                        </a:lnSpc>
                      </a:pPr>
                      <a:r>
                        <a:rPr sz="1800" b="1" i="1" spc="-130" dirty="0">
                          <a:solidFill>
                            <a:srgbClr val="1F3863"/>
                          </a:solidFill>
                          <a:latin typeface="Arial"/>
                          <a:cs typeface="Arial"/>
                        </a:rPr>
                        <a:t>send </a:t>
                      </a:r>
                      <a:r>
                        <a:rPr sz="1800" b="1" i="1" spc="-65" dirty="0">
                          <a:solidFill>
                            <a:srgbClr val="1F3863"/>
                          </a:solidFill>
                          <a:latin typeface="Arial"/>
                          <a:cs typeface="Arial"/>
                        </a:rPr>
                        <a:t>$$ </a:t>
                      </a:r>
                      <a:r>
                        <a:rPr sz="1800" b="1" i="1" spc="-55" dirty="0">
                          <a:solidFill>
                            <a:srgbClr val="1F3863"/>
                          </a:solidFill>
                          <a:latin typeface="Arial"/>
                          <a:cs typeface="Arial"/>
                        </a:rPr>
                        <a:t>to</a:t>
                      </a:r>
                      <a:endParaRPr sz="1800">
                        <a:latin typeface="Arial"/>
                        <a:cs typeface="Arial"/>
                      </a:endParaRPr>
                    </a:p>
                  </a:txBody>
                  <a:tcPr marL="0" marR="0" marT="0" marB="0"/>
                </a:tc>
                <a:tc>
                  <a:txBody>
                    <a:bodyPr/>
                    <a:lstStyle/>
                    <a:p>
                      <a:pPr marR="5715" algn="ctr">
                        <a:lnSpc>
                          <a:spcPts val="1425"/>
                        </a:lnSpc>
                      </a:pPr>
                      <a:r>
                        <a:rPr sz="1800" b="1" i="1" spc="-60" dirty="0">
                          <a:solidFill>
                            <a:srgbClr val="1F3863"/>
                          </a:solidFill>
                          <a:latin typeface="Arial"/>
                          <a:cs typeface="Arial"/>
                        </a:rPr>
                        <a:t>the</a:t>
                      </a:r>
                      <a:endParaRPr sz="1800">
                        <a:latin typeface="Arial"/>
                        <a:cs typeface="Arial"/>
                      </a:endParaRPr>
                    </a:p>
                  </a:txBody>
                  <a:tcPr marL="0" marR="0" marT="0" marB="0"/>
                </a:tc>
                <a:tc>
                  <a:txBody>
                    <a:bodyPr/>
                    <a:lstStyle/>
                    <a:p>
                      <a:pPr marL="80645" algn="ctr">
                        <a:lnSpc>
                          <a:spcPts val="1440"/>
                        </a:lnSpc>
                      </a:pPr>
                      <a:r>
                        <a:rPr sz="1800" b="1" i="1" spc="-85" dirty="0">
                          <a:solidFill>
                            <a:srgbClr val="1F3863"/>
                          </a:solidFill>
                          <a:latin typeface="Arial"/>
                          <a:cs typeface="Arial"/>
                        </a:rPr>
                        <a:t>and</a:t>
                      </a:r>
                      <a:endParaRPr sz="1800">
                        <a:latin typeface="Arial"/>
                        <a:cs typeface="Arial"/>
                      </a:endParaRPr>
                    </a:p>
                  </a:txBody>
                  <a:tcPr marL="0" marR="0" marT="0" marB="0"/>
                </a:tc>
                <a:tc>
                  <a:txBody>
                    <a:bodyPr/>
                    <a:lstStyle/>
                    <a:p>
                      <a:pPr marL="2540" algn="ctr">
                        <a:lnSpc>
                          <a:spcPts val="1425"/>
                        </a:lnSpc>
                      </a:pPr>
                      <a:r>
                        <a:rPr sz="1800" b="1" i="1" spc="-80" dirty="0">
                          <a:solidFill>
                            <a:srgbClr val="1F3863"/>
                          </a:solidFill>
                          <a:latin typeface="Arial"/>
                          <a:cs typeface="Arial"/>
                        </a:rPr>
                        <a:t>transaction</a:t>
                      </a:r>
                      <a:endParaRPr sz="1800">
                        <a:latin typeface="Arial"/>
                        <a:cs typeface="Arial"/>
                      </a:endParaRPr>
                    </a:p>
                  </a:txBody>
                  <a:tcPr marL="0" marR="0" marT="0" marB="0"/>
                </a:tc>
                <a:tc>
                  <a:txBody>
                    <a:bodyPr/>
                    <a:lstStyle/>
                    <a:p>
                      <a:pPr marR="83185" algn="ctr">
                        <a:lnSpc>
                          <a:spcPts val="1440"/>
                        </a:lnSpc>
                      </a:pPr>
                      <a:r>
                        <a:rPr sz="1800" b="1" i="1" spc="-55" dirty="0">
                          <a:solidFill>
                            <a:srgbClr val="1F3863"/>
                          </a:solidFill>
                          <a:latin typeface="Arial"/>
                          <a:cs typeface="Arial"/>
                        </a:rPr>
                        <a:t>are</a:t>
                      </a:r>
                      <a:endParaRPr sz="1800">
                        <a:latin typeface="Arial"/>
                        <a:cs typeface="Arial"/>
                      </a:endParaRPr>
                    </a:p>
                  </a:txBody>
                  <a:tcPr marL="0" marR="0" marT="0" marB="0"/>
                </a:tc>
                <a:tc>
                  <a:txBody>
                    <a:bodyPr/>
                    <a:lstStyle/>
                    <a:p>
                      <a:pPr marL="366395" algn="ctr">
                        <a:lnSpc>
                          <a:spcPts val="1400"/>
                        </a:lnSpc>
                      </a:pPr>
                      <a:r>
                        <a:rPr sz="1800" b="1" i="1" spc="-80" dirty="0">
                          <a:solidFill>
                            <a:srgbClr val="1F3863"/>
                          </a:solidFill>
                          <a:latin typeface="Arial"/>
                          <a:cs typeface="Arial"/>
                        </a:rPr>
                        <a:t>replicated</a:t>
                      </a:r>
                      <a:endParaRPr sz="1800">
                        <a:latin typeface="Arial"/>
                        <a:cs typeface="Arial"/>
                      </a:endParaRPr>
                    </a:p>
                  </a:txBody>
                  <a:tcPr marL="0" marR="0" marT="0" marB="0"/>
                </a:tc>
              </a:tr>
              <a:tr h="273472">
                <a:tc>
                  <a:txBody>
                    <a:bodyPr/>
                    <a:lstStyle/>
                    <a:p>
                      <a:pPr marL="205104">
                        <a:lnSpc>
                          <a:spcPts val="1425"/>
                        </a:lnSpc>
                      </a:pPr>
                      <a:r>
                        <a:rPr sz="1800" b="1" i="1" spc="-35" dirty="0">
                          <a:solidFill>
                            <a:srgbClr val="1F3863"/>
                          </a:solidFill>
                          <a:latin typeface="Arial"/>
                          <a:cs typeface="Arial"/>
                        </a:rPr>
                        <a:t>Mark</a:t>
                      </a:r>
                      <a:endParaRPr sz="1800">
                        <a:latin typeface="Arial"/>
                        <a:cs typeface="Arial"/>
                      </a:endParaRPr>
                    </a:p>
                  </a:txBody>
                  <a:tcPr marL="0" marR="0" marT="0" marB="0"/>
                </a:tc>
                <a:tc>
                  <a:txBody>
                    <a:bodyPr/>
                    <a:lstStyle/>
                    <a:p>
                      <a:pPr marR="6350" algn="ctr">
                        <a:lnSpc>
                          <a:spcPts val="1425"/>
                        </a:lnSpc>
                      </a:pPr>
                      <a:r>
                        <a:rPr sz="1800" b="1" i="1" spc="-75" dirty="0">
                          <a:solidFill>
                            <a:srgbClr val="1F3863"/>
                          </a:solidFill>
                          <a:latin typeface="Arial"/>
                          <a:cs typeface="Arial"/>
                        </a:rPr>
                        <a:t>network</a:t>
                      </a:r>
                      <a:endParaRPr sz="1800">
                        <a:latin typeface="Arial"/>
                        <a:cs typeface="Arial"/>
                      </a:endParaRPr>
                    </a:p>
                  </a:txBody>
                  <a:tcPr marL="0" marR="0" marT="0" marB="0"/>
                </a:tc>
                <a:tc>
                  <a:txBody>
                    <a:bodyPr/>
                    <a:lstStyle/>
                    <a:p>
                      <a:pPr marL="80010" algn="ctr">
                        <a:lnSpc>
                          <a:spcPts val="1435"/>
                        </a:lnSpc>
                      </a:pPr>
                      <a:r>
                        <a:rPr sz="1800" b="1" i="1" spc="-75" dirty="0">
                          <a:solidFill>
                            <a:srgbClr val="1F3863"/>
                          </a:solidFill>
                          <a:latin typeface="Arial"/>
                          <a:cs typeface="Arial"/>
                        </a:rPr>
                        <a:t>validates</a:t>
                      </a:r>
                      <a:endParaRPr sz="1800">
                        <a:latin typeface="Arial"/>
                        <a:cs typeface="Arial"/>
                      </a:endParaRPr>
                    </a:p>
                  </a:txBody>
                  <a:tcPr marL="0" marR="0" marT="0" marB="0"/>
                </a:tc>
                <a:tc>
                  <a:txBody>
                    <a:bodyPr/>
                    <a:lstStyle/>
                    <a:p>
                      <a:pPr marL="1270" algn="ctr">
                        <a:lnSpc>
                          <a:spcPts val="1425"/>
                        </a:lnSpc>
                      </a:pPr>
                      <a:r>
                        <a:rPr sz="1800" b="1" i="1" spc="-130" dirty="0">
                          <a:solidFill>
                            <a:srgbClr val="1F3863"/>
                          </a:solidFill>
                          <a:latin typeface="Arial"/>
                          <a:cs typeface="Arial"/>
                        </a:rPr>
                        <a:t>is</a:t>
                      </a:r>
                      <a:endParaRPr sz="1800">
                        <a:latin typeface="Arial"/>
                        <a:cs typeface="Arial"/>
                      </a:endParaRPr>
                    </a:p>
                  </a:txBody>
                  <a:tcPr marL="0" marR="0" marT="0" marB="0"/>
                </a:tc>
                <a:tc>
                  <a:txBody>
                    <a:bodyPr/>
                    <a:lstStyle/>
                    <a:p>
                      <a:pPr marR="81915" algn="ctr">
                        <a:lnSpc>
                          <a:spcPts val="1435"/>
                        </a:lnSpc>
                      </a:pPr>
                      <a:r>
                        <a:rPr sz="1800" b="1" i="1" spc="-80" dirty="0">
                          <a:solidFill>
                            <a:srgbClr val="1F3863"/>
                          </a:solidFill>
                          <a:latin typeface="Arial"/>
                          <a:cs typeface="Arial"/>
                        </a:rPr>
                        <a:t>updated</a:t>
                      </a:r>
                      <a:endParaRPr sz="1800">
                        <a:latin typeface="Arial"/>
                        <a:cs typeface="Arial"/>
                      </a:endParaRPr>
                    </a:p>
                  </a:txBody>
                  <a:tcPr marL="0" marR="0" marT="0" marB="0"/>
                </a:tc>
                <a:tc>
                  <a:txBody>
                    <a:bodyPr/>
                    <a:lstStyle/>
                    <a:p>
                      <a:pPr marL="368935" algn="ctr">
                        <a:lnSpc>
                          <a:spcPts val="1405"/>
                        </a:lnSpc>
                      </a:pPr>
                      <a:r>
                        <a:rPr sz="1800" b="1" i="1" spc="-85" dirty="0">
                          <a:solidFill>
                            <a:srgbClr val="1F3863"/>
                          </a:solidFill>
                          <a:latin typeface="Arial"/>
                          <a:cs typeface="Arial"/>
                        </a:rPr>
                        <a:t>and</a:t>
                      </a:r>
                      <a:r>
                        <a:rPr sz="1800" b="1" i="1" spc="-140" dirty="0">
                          <a:solidFill>
                            <a:srgbClr val="1F3863"/>
                          </a:solidFill>
                          <a:latin typeface="Arial"/>
                          <a:cs typeface="Arial"/>
                        </a:rPr>
                        <a:t> </a:t>
                      </a:r>
                      <a:r>
                        <a:rPr sz="1800" b="1" i="1" spc="-95" dirty="0">
                          <a:solidFill>
                            <a:srgbClr val="1F3863"/>
                          </a:solidFill>
                          <a:latin typeface="Arial"/>
                          <a:cs typeface="Arial"/>
                        </a:rPr>
                        <a:t>stored</a:t>
                      </a:r>
                      <a:endParaRPr sz="1800">
                        <a:latin typeface="Arial"/>
                        <a:cs typeface="Arial"/>
                      </a:endParaRPr>
                    </a:p>
                  </a:txBody>
                  <a:tcPr marL="0" marR="0" marT="0" marB="0"/>
                </a:tc>
              </a:tr>
              <a:tr h="274320">
                <a:tc>
                  <a:txBody>
                    <a:bodyPr/>
                    <a:lstStyle/>
                    <a:p>
                      <a:pPr>
                        <a:lnSpc>
                          <a:spcPct val="100000"/>
                        </a:lnSpc>
                      </a:pPr>
                      <a:endParaRPr sz="1600">
                        <a:latin typeface="Times New Roman"/>
                        <a:cs typeface="Times New Roman"/>
                      </a:endParaRPr>
                    </a:p>
                  </a:txBody>
                  <a:tcPr marL="0" marR="0" marT="0" marB="0"/>
                </a:tc>
                <a:tc>
                  <a:txBody>
                    <a:bodyPr/>
                    <a:lstStyle/>
                    <a:p>
                      <a:pPr>
                        <a:lnSpc>
                          <a:spcPct val="100000"/>
                        </a:lnSpc>
                      </a:pPr>
                      <a:endParaRPr sz="1600">
                        <a:latin typeface="Times New Roman"/>
                        <a:cs typeface="Times New Roman"/>
                      </a:endParaRPr>
                    </a:p>
                  </a:txBody>
                  <a:tcPr marL="0" marR="0" marT="0" marB="0"/>
                </a:tc>
                <a:tc>
                  <a:txBody>
                    <a:bodyPr/>
                    <a:lstStyle/>
                    <a:p>
                      <a:pPr marL="81915" algn="ctr">
                        <a:lnSpc>
                          <a:spcPts val="1435"/>
                        </a:lnSpc>
                      </a:pPr>
                      <a:r>
                        <a:rPr sz="1800" b="1" i="1" spc="-60" dirty="0">
                          <a:solidFill>
                            <a:srgbClr val="1F3863"/>
                          </a:solidFill>
                          <a:latin typeface="Arial"/>
                          <a:cs typeface="Arial"/>
                        </a:rPr>
                        <a:t>the</a:t>
                      </a:r>
                      <a:endParaRPr sz="1800">
                        <a:latin typeface="Arial"/>
                        <a:cs typeface="Arial"/>
                      </a:endParaRPr>
                    </a:p>
                  </a:txBody>
                  <a:tcPr marL="0" marR="0" marT="0" marB="0"/>
                </a:tc>
                <a:tc>
                  <a:txBody>
                    <a:bodyPr/>
                    <a:lstStyle/>
                    <a:p>
                      <a:pPr marL="3175" algn="ctr">
                        <a:lnSpc>
                          <a:spcPts val="1425"/>
                        </a:lnSpc>
                      </a:pPr>
                      <a:r>
                        <a:rPr sz="1800" b="1" i="1" spc="-75" dirty="0">
                          <a:solidFill>
                            <a:srgbClr val="1F3863"/>
                          </a:solidFill>
                          <a:latin typeface="Arial"/>
                          <a:cs typeface="Arial"/>
                        </a:rPr>
                        <a:t>generated</a:t>
                      </a:r>
                      <a:endParaRPr sz="1800">
                        <a:latin typeface="Arial"/>
                        <a:cs typeface="Arial"/>
                      </a:endParaRPr>
                    </a:p>
                  </a:txBody>
                  <a:tcPr marL="0" marR="0" marT="0" marB="0"/>
                </a:tc>
                <a:tc>
                  <a:txBody>
                    <a:bodyPr/>
                    <a:lstStyle/>
                    <a:p>
                      <a:pPr>
                        <a:lnSpc>
                          <a:spcPct val="100000"/>
                        </a:lnSpc>
                      </a:pPr>
                      <a:endParaRPr sz="1600">
                        <a:latin typeface="Times New Roman"/>
                        <a:cs typeface="Times New Roman"/>
                      </a:endParaRPr>
                    </a:p>
                  </a:txBody>
                  <a:tcPr marL="0" marR="0" marT="0" marB="0"/>
                </a:tc>
                <a:tc>
                  <a:txBody>
                    <a:bodyPr/>
                    <a:lstStyle/>
                    <a:p>
                      <a:pPr marL="366395" algn="ctr">
                        <a:lnSpc>
                          <a:spcPts val="1400"/>
                        </a:lnSpc>
                      </a:pPr>
                      <a:r>
                        <a:rPr sz="1800" b="1" i="1" spc="-110" dirty="0">
                          <a:solidFill>
                            <a:srgbClr val="1F3863"/>
                          </a:solidFill>
                          <a:latin typeface="Arial"/>
                          <a:cs typeface="Arial"/>
                        </a:rPr>
                        <a:t>on</a:t>
                      </a:r>
                      <a:r>
                        <a:rPr sz="1800" b="1" i="1" spc="-100" dirty="0">
                          <a:solidFill>
                            <a:srgbClr val="1F3863"/>
                          </a:solidFill>
                          <a:latin typeface="Arial"/>
                          <a:cs typeface="Arial"/>
                        </a:rPr>
                        <a:t> </a:t>
                      </a:r>
                      <a:r>
                        <a:rPr sz="1800" b="1" i="1" spc="-40" dirty="0">
                          <a:solidFill>
                            <a:srgbClr val="1F3863"/>
                          </a:solidFill>
                          <a:latin typeface="Arial"/>
                          <a:cs typeface="Arial"/>
                        </a:rPr>
                        <a:t>all</a:t>
                      </a:r>
                      <a:endParaRPr sz="1800">
                        <a:latin typeface="Arial"/>
                        <a:cs typeface="Arial"/>
                      </a:endParaRPr>
                    </a:p>
                  </a:txBody>
                  <a:tcPr marL="0" marR="0" marT="0" marB="0"/>
                </a:tc>
              </a:tr>
              <a:tr h="276860">
                <a:tc>
                  <a:txBody>
                    <a:bodyPr/>
                    <a:lstStyle/>
                    <a:p>
                      <a:pPr>
                        <a:lnSpc>
                          <a:spcPct val="100000"/>
                        </a:lnSpc>
                      </a:pPr>
                      <a:endParaRPr sz="1600">
                        <a:latin typeface="Times New Roman"/>
                        <a:cs typeface="Times New Roman"/>
                      </a:endParaRPr>
                    </a:p>
                  </a:txBody>
                  <a:tcPr marL="0" marR="0" marT="0" marB="0"/>
                </a:tc>
                <a:tc>
                  <a:txBody>
                    <a:bodyPr/>
                    <a:lstStyle/>
                    <a:p>
                      <a:pPr>
                        <a:lnSpc>
                          <a:spcPct val="100000"/>
                        </a:lnSpc>
                      </a:pPr>
                      <a:endParaRPr sz="1600">
                        <a:latin typeface="Times New Roman"/>
                        <a:cs typeface="Times New Roman"/>
                      </a:endParaRPr>
                    </a:p>
                  </a:txBody>
                  <a:tcPr marL="0" marR="0" marT="0" marB="0"/>
                </a:tc>
                <a:tc>
                  <a:txBody>
                    <a:bodyPr/>
                    <a:lstStyle/>
                    <a:p>
                      <a:pPr marL="79375" algn="ctr">
                        <a:lnSpc>
                          <a:spcPts val="1435"/>
                        </a:lnSpc>
                      </a:pPr>
                      <a:r>
                        <a:rPr sz="1800" b="1" i="1" spc="-80" dirty="0">
                          <a:solidFill>
                            <a:srgbClr val="1F3863"/>
                          </a:solidFill>
                          <a:latin typeface="Arial"/>
                          <a:cs typeface="Arial"/>
                        </a:rPr>
                        <a:t>transactio</a:t>
                      </a:r>
                      <a:endParaRPr sz="1800">
                        <a:latin typeface="Arial"/>
                        <a:cs typeface="Arial"/>
                      </a:endParaRPr>
                    </a:p>
                  </a:txBody>
                  <a:tcPr marL="0" marR="0" marT="0" marB="0"/>
                </a:tc>
                <a:tc>
                  <a:txBody>
                    <a:bodyPr/>
                    <a:lstStyle/>
                    <a:p>
                      <a:pPr>
                        <a:lnSpc>
                          <a:spcPct val="100000"/>
                        </a:lnSpc>
                      </a:pPr>
                      <a:endParaRPr sz="1600">
                        <a:latin typeface="Times New Roman"/>
                        <a:cs typeface="Times New Roman"/>
                      </a:endParaRPr>
                    </a:p>
                  </a:txBody>
                  <a:tcPr marL="0" marR="0" marT="0" marB="0"/>
                </a:tc>
                <a:tc>
                  <a:txBody>
                    <a:bodyPr/>
                    <a:lstStyle/>
                    <a:p>
                      <a:pPr>
                        <a:lnSpc>
                          <a:spcPct val="100000"/>
                        </a:lnSpc>
                      </a:pPr>
                      <a:endParaRPr sz="1600">
                        <a:latin typeface="Times New Roman"/>
                        <a:cs typeface="Times New Roman"/>
                      </a:endParaRPr>
                    </a:p>
                  </a:txBody>
                  <a:tcPr marL="0" marR="0" marT="0" marB="0"/>
                </a:tc>
                <a:tc>
                  <a:txBody>
                    <a:bodyPr/>
                    <a:lstStyle/>
                    <a:p>
                      <a:pPr marL="364490" algn="ctr">
                        <a:lnSpc>
                          <a:spcPts val="1400"/>
                        </a:lnSpc>
                      </a:pPr>
                      <a:r>
                        <a:rPr sz="1800" b="1" i="1" spc="-125" dirty="0">
                          <a:solidFill>
                            <a:srgbClr val="1F3863"/>
                          </a:solidFill>
                          <a:latin typeface="Arial"/>
                          <a:cs typeface="Arial"/>
                        </a:rPr>
                        <a:t>nodes</a:t>
                      </a:r>
                      <a:endParaRPr sz="1800">
                        <a:latin typeface="Arial"/>
                        <a:cs typeface="Arial"/>
                      </a:endParaRPr>
                    </a:p>
                  </a:txBody>
                  <a:tcPr marL="0" marR="0" marT="0" marB="0"/>
                </a:tc>
              </a:tr>
              <a:tr h="251460">
                <a:tc>
                  <a:txBody>
                    <a:bodyPr/>
                    <a:lstStyle/>
                    <a:p>
                      <a:pPr>
                        <a:lnSpc>
                          <a:spcPct val="100000"/>
                        </a:lnSpc>
                      </a:pPr>
                      <a:endParaRPr sz="1500">
                        <a:latin typeface="Times New Roman"/>
                        <a:cs typeface="Times New Roman"/>
                      </a:endParaRPr>
                    </a:p>
                  </a:txBody>
                  <a:tcPr marL="0" marR="0" marT="0" marB="0"/>
                </a:tc>
                <a:tc>
                  <a:txBody>
                    <a:bodyPr/>
                    <a:lstStyle/>
                    <a:p>
                      <a:pPr>
                        <a:lnSpc>
                          <a:spcPct val="100000"/>
                        </a:lnSpc>
                      </a:pPr>
                      <a:endParaRPr sz="1500">
                        <a:latin typeface="Times New Roman"/>
                        <a:cs typeface="Times New Roman"/>
                      </a:endParaRPr>
                    </a:p>
                  </a:txBody>
                  <a:tcPr marL="0" marR="0" marT="0" marB="0"/>
                </a:tc>
                <a:tc>
                  <a:txBody>
                    <a:bodyPr/>
                    <a:lstStyle/>
                    <a:p>
                      <a:pPr marL="80645" algn="ctr">
                        <a:lnSpc>
                          <a:spcPts val="1390"/>
                        </a:lnSpc>
                      </a:pPr>
                      <a:r>
                        <a:rPr sz="1800" b="1" i="1" dirty="0">
                          <a:solidFill>
                            <a:srgbClr val="1F3863"/>
                          </a:solidFill>
                          <a:latin typeface="Arial"/>
                          <a:cs typeface="Arial"/>
                        </a:rPr>
                        <a:t>n</a:t>
                      </a:r>
                      <a:endParaRPr sz="1800">
                        <a:latin typeface="Arial"/>
                        <a:cs typeface="Arial"/>
                      </a:endParaRPr>
                    </a:p>
                  </a:txBody>
                  <a:tcPr marL="0" marR="0" marT="0" marB="0"/>
                </a:tc>
                <a:tc>
                  <a:txBody>
                    <a:bodyPr/>
                    <a:lstStyle/>
                    <a:p>
                      <a:pPr>
                        <a:lnSpc>
                          <a:spcPct val="100000"/>
                        </a:lnSpc>
                      </a:pPr>
                      <a:endParaRPr sz="1500">
                        <a:latin typeface="Times New Roman"/>
                        <a:cs typeface="Times New Roman"/>
                      </a:endParaRPr>
                    </a:p>
                  </a:txBody>
                  <a:tcPr marL="0" marR="0" marT="0" marB="0"/>
                </a:tc>
                <a:tc>
                  <a:txBody>
                    <a:bodyPr/>
                    <a:lstStyle/>
                    <a:p>
                      <a:pPr>
                        <a:lnSpc>
                          <a:spcPct val="100000"/>
                        </a:lnSpc>
                      </a:pPr>
                      <a:endParaRPr sz="1500">
                        <a:latin typeface="Times New Roman"/>
                        <a:cs typeface="Times New Roman"/>
                      </a:endParaRPr>
                    </a:p>
                  </a:txBody>
                  <a:tcPr marL="0" marR="0" marT="0" marB="0"/>
                </a:tc>
                <a:tc>
                  <a:txBody>
                    <a:bodyPr/>
                    <a:lstStyle/>
                    <a:p>
                      <a:pPr>
                        <a:lnSpc>
                          <a:spcPct val="100000"/>
                        </a:lnSpc>
                      </a:pPr>
                      <a:endParaRPr sz="1500">
                        <a:latin typeface="Times New Roman"/>
                        <a:cs typeface="Times New Roman"/>
                      </a:endParaRPr>
                    </a:p>
                  </a:txBody>
                  <a:tcPr marL="0" marR="0" marT="0" marB="0"/>
                </a:tc>
              </a:tr>
            </a:tbl>
          </a:graphicData>
        </a:graphic>
      </p:graphicFrame>
      <p:sp>
        <p:nvSpPr>
          <p:cNvPr id="24" name="Rectangle 23"/>
          <p:cNvSpPr/>
          <p:nvPr/>
        </p:nvSpPr>
        <p:spPr>
          <a:xfrm>
            <a:off x="0" y="1"/>
            <a:ext cx="191069" cy="6858000"/>
          </a:xfrm>
          <a:prstGeom prst="rect">
            <a:avLst/>
          </a:prstGeom>
          <a:solidFill>
            <a:srgbClr val="5B15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defRPr/>
            </a:pPr>
            <a:endParaRPr lang="en-US" dirty="0">
              <a:solidFill>
                <a:schemeClr val="bg1"/>
              </a:solidFill>
              <a:latin typeface="Franklin Gothic Book" charset="0"/>
              <a:ea typeface="Franklin Gothic Book" charset="0"/>
              <a:cs typeface="Franklin Gothic Book" charset="0"/>
            </a:endParaRPr>
          </a:p>
        </p:txBody>
      </p:sp>
    </p:spTree>
    <p:extLst>
      <p:ext uri="{BB962C8B-B14F-4D97-AF65-F5344CB8AC3E}">
        <p14:creationId xmlns:p14="http://schemas.microsoft.com/office/powerpoint/2010/main" val="143671507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47700" y="939800"/>
            <a:ext cx="11039855" cy="5101843"/>
          </a:xfrm>
          <a:prstGeom prst="rect">
            <a:avLst/>
          </a:prstGeom>
          <a:blipFill>
            <a:blip r:embed="rId2" cstate="print"/>
            <a:stretch>
              <a:fillRect/>
            </a:stretch>
          </a:blipFill>
        </p:spPr>
        <p:txBody>
          <a:bodyPr wrap="square" lIns="0" tIns="0" rIns="0" bIns="0" rtlCol="0"/>
          <a:lstStyle/>
          <a:p>
            <a:endParaRPr sz="2400"/>
          </a:p>
        </p:txBody>
      </p:sp>
      <p:sp>
        <p:nvSpPr>
          <p:cNvPr id="6" name="Rectangle 5"/>
          <p:cNvSpPr/>
          <p:nvPr/>
        </p:nvSpPr>
        <p:spPr>
          <a:xfrm>
            <a:off x="0" y="1"/>
            <a:ext cx="191069" cy="6858000"/>
          </a:xfrm>
          <a:prstGeom prst="rect">
            <a:avLst/>
          </a:prstGeom>
          <a:solidFill>
            <a:srgbClr val="5B15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defRPr/>
            </a:pPr>
            <a:endParaRPr lang="en-US" dirty="0">
              <a:solidFill>
                <a:schemeClr val="bg1"/>
              </a:solidFill>
              <a:latin typeface="Franklin Gothic Book" charset="0"/>
              <a:ea typeface="Franklin Gothic Book" charset="0"/>
              <a:cs typeface="Franklin Gothic Book" charset="0"/>
            </a:endParaRPr>
          </a:p>
        </p:txBody>
      </p:sp>
    </p:spTree>
    <p:extLst>
      <p:ext uri="{BB962C8B-B14F-4D97-AF65-F5344CB8AC3E}">
        <p14:creationId xmlns:p14="http://schemas.microsoft.com/office/powerpoint/2010/main" val="105982844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81" y="0"/>
            <a:ext cx="12188238" cy="6857914"/>
          </a:xfrm>
          <a:prstGeom prst="rect">
            <a:avLst/>
          </a:prstGeom>
        </p:spPr>
      </p:pic>
      <p:pic>
        <p:nvPicPr>
          <p:cNvPr id="10"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19779" y="1397584"/>
            <a:ext cx="8097053" cy="4554338"/>
          </a:xfrm>
          <a:prstGeom prst="rect">
            <a:avLst/>
          </a:prstGeom>
        </p:spPr>
      </p:pic>
      <p:sp>
        <p:nvSpPr>
          <p:cNvPr id="11" name="Rectangle 10"/>
          <p:cNvSpPr/>
          <p:nvPr/>
        </p:nvSpPr>
        <p:spPr>
          <a:xfrm>
            <a:off x="0" y="1"/>
            <a:ext cx="191069" cy="6858000"/>
          </a:xfrm>
          <a:prstGeom prst="rect">
            <a:avLst/>
          </a:prstGeom>
          <a:solidFill>
            <a:srgbClr val="5B15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defRPr/>
            </a:pPr>
            <a:endParaRPr lang="en-US" dirty="0">
              <a:solidFill>
                <a:schemeClr val="bg1"/>
              </a:solidFill>
              <a:latin typeface="Franklin Gothic Book" charset="0"/>
              <a:ea typeface="Franklin Gothic Book" charset="0"/>
              <a:cs typeface="Franklin Gothic Book" charset="0"/>
            </a:endParaRPr>
          </a:p>
        </p:txBody>
      </p:sp>
    </p:spTree>
    <p:extLst>
      <p:ext uri="{BB962C8B-B14F-4D97-AF65-F5344CB8AC3E}">
        <p14:creationId xmlns:p14="http://schemas.microsoft.com/office/powerpoint/2010/main" val="170878060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ag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19858" y="1531653"/>
            <a:ext cx="7438888" cy="4180566"/>
          </a:xfrm>
          <a:prstGeom prst="rect">
            <a:avLst/>
          </a:prstGeom>
        </p:spPr>
      </p:pic>
      <p:sp>
        <p:nvSpPr>
          <p:cNvPr id="7" name="Rectangle 6"/>
          <p:cNvSpPr/>
          <p:nvPr/>
        </p:nvSpPr>
        <p:spPr>
          <a:xfrm>
            <a:off x="0" y="1"/>
            <a:ext cx="191069" cy="6858000"/>
          </a:xfrm>
          <a:prstGeom prst="rect">
            <a:avLst/>
          </a:prstGeom>
          <a:solidFill>
            <a:srgbClr val="5B15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defRPr/>
            </a:pPr>
            <a:endParaRPr lang="en-US" dirty="0">
              <a:solidFill>
                <a:schemeClr val="bg1"/>
              </a:solidFill>
              <a:latin typeface="Franklin Gothic Book" charset="0"/>
              <a:ea typeface="Franklin Gothic Book" charset="0"/>
              <a:cs typeface="Franklin Gothic Book" charset="0"/>
            </a:endParaRPr>
          </a:p>
        </p:txBody>
      </p:sp>
    </p:spTree>
    <p:extLst>
      <p:ext uri="{BB962C8B-B14F-4D97-AF65-F5344CB8AC3E}">
        <p14:creationId xmlns:p14="http://schemas.microsoft.com/office/powerpoint/2010/main" val="117680009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Imag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81" y="0"/>
            <a:ext cx="12188238" cy="6857914"/>
          </a:xfrm>
          <a:prstGeom prst="rect">
            <a:avLst/>
          </a:prstGeom>
        </p:spPr>
      </p:pic>
      <p:pic>
        <p:nvPicPr>
          <p:cNvPr id="18"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31121" y="1535717"/>
            <a:ext cx="7158559" cy="4554338"/>
          </a:xfrm>
          <a:prstGeom prst="rect">
            <a:avLst/>
          </a:prstGeom>
        </p:spPr>
      </p:pic>
      <p:sp>
        <p:nvSpPr>
          <p:cNvPr id="7" name="Rectangle 6"/>
          <p:cNvSpPr/>
          <p:nvPr/>
        </p:nvSpPr>
        <p:spPr>
          <a:xfrm>
            <a:off x="0" y="1"/>
            <a:ext cx="191069" cy="6858000"/>
          </a:xfrm>
          <a:prstGeom prst="rect">
            <a:avLst/>
          </a:prstGeom>
          <a:solidFill>
            <a:srgbClr val="5B15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defRPr/>
            </a:pPr>
            <a:endParaRPr lang="en-US" dirty="0">
              <a:solidFill>
                <a:schemeClr val="bg1"/>
              </a:solidFill>
              <a:latin typeface="Franklin Gothic Book" charset="0"/>
              <a:ea typeface="Franklin Gothic Book" charset="0"/>
              <a:cs typeface="Franklin Gothic Book" charset="0"/>
            </a:endParaRPr>
          </a:p>
        </p:txBody>
      </p:sp>
    </p:spTree>
    <p:extLst>
      <p:ext uri="{BB962C8B-B14F-4D97-AF65-F5344CB8AC3E}">
        <p14:creationId xmlns:p14="http://schemas.microsoft.com/office/powerpoint/2010/main" val="15484140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1"/>
          <p:cNvSpPr txBox="1"/>
          <p:nvPr/>
        </p:nvSpPr>
        <p:spPr>
          <a:xfrm>
            <a:off x="582941" y="272825"/>
            <a:ext cx="3619902" cy="553998"/>
          </a:xfrm>
          <a:prstGeom prst="rect">
            <a:avLst/>
          </a:prstGeom>
        </p:spPr>
        <p:txBody>
          <a:bodyPr vert="horz" wrap="none" lIns="0" tIns="0" rIns="0" bIns="0" rtlCol="0">
            <a:spAutoFit/>
          </a:bodyPr>
          <a:lstStyle/>
          <a:p>
            <a:r>
              <a:rPr sz="3600" dirty="0">
                <a:solidFill>
                  <a:srgbClr val="660066"/>
                </a:solidFill>
                <a:latin typeface="Franklin Gothic Book" charset="0"/>
                <a:ea typeface="Franklin Gothic Book" charset="0"/>
                <a:cs typeface="Franklin Gothic Book" charset="0"/>
              </a:rPr>
              <a:t>Functions of miner</a:t>
            </a:r>
          </a:p>
        </p:txBody>
      </p:sp>
      <p:sp>
        <p:nvSpPr>
          <p:cNvPr id="4" name="text 1"/>
          <p:cNvSpPr txBox="1"/>
          <p:nvPr/>
        </p:nvSpPr>
        <p:spPr>
          <a:xfrm>
            <a:off x="964174" y="1344827"/>
            <a:ext cx="187615" cy="369204"/>
          </a:xfrm>
          <a:prstGeom prst="rect">
            <a:avLst/>
          </a:prstGeom>
        </p:spPr>
        <p:txBody>
          <a:bodyPr vert="horz" wrap="none" lIns="0" tIns="0" rIns="0" bIns="0" rtlCol="0">
            <a:spAutoFit/>
          </a:bodyPr>
          <a:lstStyle/>
          <a:p>
            <a:r>
              <a:rPr sz="2399" spc="13" dirty="0">
                <a:solidFill>
                  <a:srgbClr val="585858"/>
                </a:solidFill>
                <a:latin typeface="Arial"/>
                <a:cs typeface="Arial"/>
              </a:rPr>
              <a:t>●</a:t>
            </a:r>
            <a:endParaRPr sz="2399">
              <a:latin typeface="Arial"/>
              <a:cs typeface="Arial"/>
            </a:endParaRPr>
          </a:p>
        </p:txBody>
      </p:sp>
      <p:sp>
        <p:nvSpPr>
          <p:cNvPr id="5" name="text 1"/>
          <p:cNvSpPr txBox="1"/>
          <p:nvPr/>
        </p:nvSpPr>
        <p:spPr>
          <a:xfrm>
            <a:off x="1419607" y="1344827"/>
            <a:ext cx="3499356" cy="369204"/>
          </a:xfrm>
          <a:prstGeom prst="rect">
            <a:avLst/>
          </a:prstGeom>
        </p:spPr>
        <p:txBody>
          <a:bodyPr vert="horz" wrap="none" lIns="0" tIns="0" rIns="0" bIns="0" rtlCol="0">
            <a:spAutoFit/>
          </a:bodyPr>
          <a:lstStyle/>
          <a:p>
            <a:r>
              <a:rPr sz="2400" spc="-7" dirty="0">
                <a:solidFill>
                  <a:srgbClr val="585858"/>
                </a:solidFill>
                <a:latin typeface="Arial"/>
                <a:cs typeface="Arial"/>
              </a:rPr>
              <a:t>Receiving tx from outside</a:t>
            </a:r>
          </a:p>
        </p:txBody>
      </p:sp>
      <p:sp>
        <p:nvSpPr>
          <p:cNvPr id="6" name="text 1"/>
          <p:cNvSpPr txBox="1"/>
          <p:nvPr/>
        </p:nvSpPr>
        <p:spPr>
          <a:xfrm>
            <a:off x="964174" y="1762923"/>
            <a:ext cx="187615" cy="369204"/>
          </a:xfrm>
          <a:prstGeom prst="rect">
            <a:avLst/>
          </a:prstGeom>
        </p:spPr>
        <p:txBody>
          <a:bodyPr vert="horz" wrap="none" lIns="0" tIns="0" rIns="0" bIns="0" rtlCol="0">
            <a:spAutoFit/>
          </a:bodyPr>
          <a:lstStyle/>
          <a:p>
            <a:r>
              <a:rPr sz="2399" spc="13" dirty="0">
                <a:solidFill>
                  <a:srgbClr val="585858"/>
                </a:solidFill>
                <a:latin typeface="Arial"/>
                <a:cs typeface="Arial"/>
              </a:rPr>
              <a:t>●</a:t>
            </a:r>
            <a:endParaRPr sz="2399">
              <a:latin typeface="Arial"/>
              <a:cs typeface="Arial"/>
            </a:endParaRPr>
          </a:p>
        </p:txBody>
      </p:sp>
      <p:sp>
        <p:nvSpPr>
          <p:cNvPr id="7" name="text 1"/>
          <p:cNvSpPr txBox="1"/>
          <p:nvPr/>
        </p:nvSpPr>
        <p:spPr>
          <a:xfrm>
            <a:off x="1419608" y="1762923"/>
            <a:ext cx="3863365" cy="369204"/>
          </a:xfrm>
          <a:prstGeom prst="rect">
            <a:avLst/>
          </a:prstGeom>
        </p:spPr>
        <p:txBody>
          <a:bodyPr vert="horz" wrap="none" lIns="0" tIns="0" rIns="0" bIns="0" rtlCol="0">
            <a:spAutoFit/>
          </a:bodyPr>
          <a:lstStyle/>
          <a:p>
            <a:r>
              <a:rPr sz="2399" spc="13" dirty="0">
                <a:solidFill>
                  <a:srgbClr val="585858"/>
                </a:solidFill>
                <a:latin typeface="Arial"/>
                <a:cs typeface="Arial"/>
              </a:rPr>
              <a:t>Forwarding tx to neighbours</a:t>
            </a:r>
            <a:endParaRPr sz="2399">
              <a:latin typeface="Arial"/>
              <a:cs typeface="Arial"/>
            </a:endParaRPr>
          </a:p>
        </p:txBody>
      </p:sp>
      <p:sp>
        <p:nvSpPr>
          <p:cNvPr id="8" name="text 1"/>
          <p:cNvSpPr txBox="1"/>
          <p:nvPr/>
        </p:nvSpPr>
        <p:spPr>
          <a:xfrm>
            <a:off x="964174" y="2185787"/>
            <a:ext cx="187615" cy="369204"/>
          </a:xfrm>
          <a:prstGeom prst="rect">
            <a:avLst/>
          </a:prstGeom>
        </p:spPr>
        <p:txBody>
          <a:bodyPr vert="horz" wrap="none" lIns="0" tIns="0" rIns="0" bIns="0" rtlCol="0">
            <a:spAutoFit/>
          </a:bodyPr>
          <a:lstStyle/>
          <a:p>
            <a:r>
              <a:rPr sz="2399" spc="13" dirty="0">
                <a:solidFill>
                  <a:srgbClr val="585858"/>
                </a:solidFill>
                <a:latin typeface="Arial"/>
                <a:cs typeface="Arial"/>
              </a:rPr>
              <a:t>●</a:t>
            </a:r>
            <a:endParaRPr sz="2399">
              <a:latin typeface="Arial"/>
              <a:cs typeface="Arial"/>
            </a:endParaRPr>
          </a:p>
        </p:txBody>
      </p:sp>
      <p:sp>
        <p:nvSpPr>
          <p:cNvPr id="9" name="text 1"/>
          <p:cNvSpPr txBox="1"/>
          <p:nvPr/>
        </p:nvSpPr>
        <p:spPr>
          <a:xfrm>
            <a:off x="1419608" y="2185787"/>
            <a:ext cx="4835363" cy="369204"/>
          </a:xfrm>
          <a:prstGeom prst="rect">
            <a:avLst/>
          </a:prstGeom>
        </p:spPr>
        <p:txBody>
          <a:bodyPr vert="horz" wrap="none" lIns="0" tIns="0" rIns="0" bIns="0" rtlCol="0">
            <a:spAutoFit/>
          </a:bodyPr>
          <a:lstStyle/>
          <a:p>
            <a:r>
              <a:rPr sz="2399" spc="13" dirty="0">
                <a:solidFill>
                  <a:srgbClr val="585858"/>
                </a:solidFill>
                <a:latin typeface="Arial"/>
                <a:cs typeface="Arial"/>
              </a:rPr>
              <a:t>Independent verification of every tx</a:t>
            </a:r>
            <a:endParaRPr sz="2399" dirty="0">
              <a:latin typeface="Arial"/>
              <a:cs typeface="Arial"/>
            </a:endParaRPr>
          </a:p>
        </p:txBody>
      </p:sp>
      <p:sp>
        <p:nvSpPr>
          <p:cNvPr id="10" name="text 1"/>
          <p:cNvSpPr txBox="1"/>
          <p:nvPr/>
        </p:nvSpPr>
        <p:spPr>
          <a:xfrm>
            <a:off x="964174" y="2604955"/>
            <a:ext cx="187615" cy="369204"/>
          </a:xfrm>
          <a:prstGeom prst="rect">
            <a:avLst/>
          </a:prstGeom>
        </p:spPr>
        <p:txBody>
          <a:bodyPr vert="horz" wrap="none" lIns="0" tIns="0" rIns="0" bIns="0" rtlCol="0">
            <a:spAutoFit/>
          </a:bodyPr>
          <a:lstStyle/>
          <a:p>
            <a:r>
              <a:rPr sz="2399" spc="13" dirty="0">
                <a:solidFill>
                  <a:srgbClr val="585858"/>
                </a:solidFill>
                <a:latin typeface="Arial"/>
                <a:cs typeface="Arial"/>
              </a:rPr>
              <a:t>●</a:t>
            </a:r>
            <a:endParaRPr sz="2399">
              <a:latin typeface="Arial"/>
              <a:cs typeface="Arial"/>
            </a:endParaRPr>
          </a:p>
        </p:txBody>
      </p:sp>
      <p:sp>
        <p:nvSpPr>
          <p:cNvPr id="11" name="text 1"/>
          <p:cNvSpPr txBox="1"/>
          <p:nvPr/>
        </p:nvSpPr>
        <p:spPr>
          <a:xfrm>
            <a:off x="1419607" y="2604955"/>
            <a:ext cx="4989186" cy="369204"/>
          </a:xfrm>
          <a:prstGeom prst="rect">
            <a:avLst/>
          </a:prstGeom>
        </p:spPr>
        <p:txBody>
          <a:bodyPr vert="horz" wrap="none" lIns="0" tIns="0" rIns="0" bIns="0" rtlCol="0">
            <a:spAutoFit/>
          </a:bodyPr>
          <a:lstStyle/>
          <a:p>
            <a:r>
              <a:rPr sz="2399" spc="13" dirty="0">
                <a:solidFill>
                  <a:srgbClr val="585858"/>
                </a:solidFill>
                <a:latin typeface="Arial"/>
                <a:cs typeface="Arial"/>
              </a:rPr>
              <a:t>Independent aggregation of these tx</a:t>
            </a:r>
            <a:endParaRPr sz="2399">
              <a:latin typeface="Arial"/>
              <a:cs typeface="Arial"/>
            </a:endParaRPr>
          </a:p>
        </p:txBody>
      </p:sp>
      <p:sp>
        <p:nvSpPr>
          <p:cNvPr id="12" name="text 1"/>
          <p:cNvSpPr txBox="1"/>
          <p:nvPr/>
        </p:nvSpPr>
        <p:spPr>
          <a:xfrm>
            <a:off x="964174" y="3027114"/>
            <a:ext cx="187615" cy="369204"/>
          </a:xfrm>
          <a:prstGeom prst="rect">
            <a:avLst/>
          </a:prstGeom>
        </p:spPr>
        <p:txBody>
          <a:bodyPr vert="horz" wrap="none" lIns="0" tIns="0" rIns="0" bIns="0" rtlCol="0">
            <a:spAutoFit/>
          </a:bodyPr>
          <a:lstStyle/>
          <a:p>
            <a:r>
              <a:rPr sz="2399" spc="13" dirty="0">
                <a:solidFill>
                  <a:srgbClr val="585858"/>
                </a:solidFill>
                <a:latin typeface="Arial"/>
                <a:cs typeface="Arial"/>
              </a:rPr>
              <a:t>●</a:t>
            </a:r>
            <a:endParaRPr sz="2399">
              <a:latin typeface="Arial"/>
              <a:cs typeface="Arial"/>
            </a:endParaRPr>
          </a:p>
        </p:txBody>
      </p:sp>
      <p:sp>
        <p:nvSpPr>
          <p:cNvPr id="13" name="text 1"/>
          <p:cNvSpPr txBox="1"/>
          <p:nvPr/>
        </p:nvSpPr>
        <p:spPr>
          <a:xfrm>
            <a:off x="1419607" y="3027114"/>
            <a:ext cx="4225772" cy="369204"/>
          </a:xfrm>
          <a:prstGeom prst="rect">
            <a:avLst/>
          </a:prstGeom>
        </p:spPr>
        <p:txBody>
          <a:bodyPr vert="horz" wrap="none" lIns="0" tIns="0" rIns="0" bIns="0" rtlCol="0">
            <a:spAutoFit/>
          </a:bodyPr>
          <a:lstStyle/>
          <a:p>
            <a:r>
              <a:rPr sz="2399" spc="13" dirty="0">
                <a:solidFill>
                  <a:srgbClr val="585858"/>
                </a:solidFill>
                <a:latin typeface="Arial"/>
                <a:cs typeface="Arial"/>
              </a:rPr>
              <a:t>Receiving blocks from network</a:t>
            </a:r>
            <a:endParaRPr sz="2399">
              <a:latin typeface="Arial"/>
              <a:cs typeface="Arial"/>
            </a:endParaRPr>
          </a:p>
        </p:txBody>
      </p:sp>
      <p:sp>
        <p:nvSpPr>
          <p:cNvPr id="14" name="text 1"/>
          <p:cNvSpPr txBox="1"/>
          <p:nvPr/>
        </p:nvSpPr>
        <p:spPr>
          <a:xfrm>
            <a:off x="964174" y="3446453"/>
            <a:ext cx="187615" cy="369204"/>
          </a:xfrm>
          <a:prstGeom prst="rect">
            <a:avLst/>
          </a:prstGeom>
        </p:spPr>
        <p:txBody>
          <a:bodyPr vert="horz" wrap="none" lIns="0" tIns="0" rIns="0" bIns="0" rtlCol="0">
            <a:spAutoFit/>
          </a:bodyPr>
          <a:lstStyle/>
          <a:p>
            <a:r>
              <a:rPr sz="2399" spc="13" dirty="0">
                <a:solidFill>
                  <a:srgbClr val="585858"/>
                </a:solidFill>
                <a:latin typeface="Arial"/>
                <a:cs typeface="Arial"/>
              </a:rPr>
              <a:t>●</a:t>
            </a:r>
            <a:endParaRPr sz="2399">
              <a:latin typeface="Arial"/>
              <a:cs typeface="Arial"/>
            </a:endParaRPr>
          </a:p>
        </p:txBody>
      </p:sp>
      <p:sp>
        <p:nvSpPr>
          <p:cNvPr id="15" name="text 1"/>
          <p:cNvSpPr txBox="1"/>
          <p:nvPr/>
        </p:nvSpPr>
        <p:spPr>
          <a:xfrm>
            <a:off x="1419607" y="3446453"/>
            <a:ext cx="5234638" cy="369204"/>
          </a:xfrm>
          <a:prstGeom prst="rect">
            <a:avLst/>
          </a:prstGeom>
        </p:spPr>
        <p:txBody>
          <a:bodyPr vert="horz" wrap="none" lIns="0" tIns="0" rIns="0" bIns="0" rtlCol="0">
            <a:spAutoFit/>
          </a:bodyPr>
          <a:lstStyle/>
          <a:p>
            <a:r>
              <a:rPr sz="2399" spc="13" dirty="0">
                <a:solidFill>
                  <a:srgbClr val="585858"/>
                </a:solidFill>
                <a:latin typeface="Arial"/>
                <a:cs typeface="Arial"/>
              </a:rPr>
              <a:t>Independent verification of each block</a:t>
            </a:r>
            <a:endParaRPr sz="2399">
              <a:latin typeface="Arial"/>
              <a:cs typeface="Arial"/>
            </a:endParaRPr>
          </a:p>
        </p:txBody>
      </p:sp>
      <p:sp>
        <p:nvSpPr>
          <p:cNvPr id="16" name="text 1"/>
          <p:cNvSpPr txBox="1"/>
          <p:nvPr/>
        </p:nvSpPr>
        <p:spPr>
          <a:xfrm>
            <a:off x="964174" y="3868611"/>
            <a:ext cx="187615" cy="369204"/>
          </a:xfrm>
          <a:prstGeom prst="rect">
            <a:avLst/>
          </a:prstGeom>
        </p:spPr>
        <p:txBody>
          <a:bodyPr vert="horz" wrap="none" lIns="0" tIns="0" rIns="0" bIns="0" rtlCol="0">
            <a:spAutoFit/>
          </a:bodyPr>
          <a:lstStyle/>
          <a:p>
            <a:r>
              <a:rPr sz="2399" spc="13" dirty="0">
                <a:solidFill>
                  <a:srgbClr val="585858"/>
                </a:solidFill>
                <a:latin typeface="Arial"/>
                <a:cs typeface="Arial"/>
              </a:rPr>
              <a:t>●</a:t>
            </a:r>
            <a:endParaRPr sz="2399">
              <a:latin typeface="Arial"/>
              <a:cs typeface="Arial"/>
            </a:endParaRPr>
          </a:p>
        </p:txBody>
      </p:sp>
      <p:sp>
        <p:nvSpPr>
          <p:cNvPr id="17" name="text 1"/>
          <p:cNvSpPr txBox="1"/>
          <p:nvPr/>
        </p:nvSpPr>
        <p:spPr>
          <a:xfrm>
            <a:off x="1419607" y="3868611"/>
            <a:ext cx="8990474" cy="369204"/>
          </a:xfrm>
          <a:prstGeom prst="rect">
            <a:avLst/>
          </a:prstGeom>
        </p:spPr>
        <p:txBody>
          <a:bodyPr vert="horz" wrap="none" lIns="0" tIns="0" rIns="0" bIns="0" rtlCol="0">
            <a:spAutoFit/>
          </a:bodyPr>
          <a:lstStyle/>
          <a:p>
            <a:r>
              <a:rPr sz="2399" spc="13" dirty="0">
                <a:solidFill>
                  <a:srgbClr val="585858"/>
                </a:solidFill>
                <a:latin typeface="Arial"/>
                <a:cs typeface="Arial"/>
              </a:rPr>
              <a:t>Independent selection of chain with most cumulative computation</a:t>
            </a:r>
            <a:endParaRPr sz="2399" dirty="0">
              <a:latin typeface="Arial"/>
              <a:cs typeface="Arial"/>
            </a:endParaRPr>
          </a:p>
        </p:txBody>
      </p:sp>
      <p:sp>
        <p:nvSpPr>
          <p:cNvPr id="18" name="text 1"/>
          <p:cNvSpPr txBox="1"/>
          <p:nvPr/>
        </p:nvSpPr>
        <p:spPr>
          <a:xfrm>
            <a:off x="964174" y="4287412"/>
            <a:ext cx="187615" cy="369204"/>
          </a:xfrm>
          <a:prstGeom prst="rect">
            <a:avLst/>
          </a:prstGeom>
        </p:spPr>
        <p:txBody>
          <a:bodyPr vert="horz" wrap="none" lIns="0" tIns="0" rIns="0" bIns="0" rtlCol="0">
            <a:spAutoFit/>
          </a:bodyPr>
          <a:lstStyle/>
          <a:p>
            <a:r>
              <a:rPr sz="2399" spc="13" dirty="0">
                <a:solidFill>
                  <a:srgbClr val="585858"/>
                </a:solidFill>
                <a:latin typeface="Arial"/>
                <a:cs typeface="Arial"/>
              </a:rPr>
              <a:t>●</a:t>
            </a:r>
            <a:endParaRPr sz="2399">
              <a:latin typeface="Arial"/>
              <a:cs typeface="Arial"/>
            </a:endParaRPr>
          </a:p>
        </p:txBody>
      </p:sp>
      <p:sp>
        <p:nvSpPr>
          <p:cNvPr id="19" name="text 1"/>
          <p:cNvSpPr txBox="1"/>
          <p:nvPr/>
        </p:nvSpPr>
        <p:spPr>
          <a:xfrm>
            <a:off x="1419608" y="4287412"/>
            <a:ext cx="8055603" cy="369204"/>
          </a:xfrm>
          <a:prstGeom prst="rect">
            <a:avLst/>
          </a:prstGeom>
        </p:spPr>
        <p:txBody>
          <a:bodyPr vert="horz" wrap="none" lIns="0" tIns="0" rIns="0" bIns="0" rtlCol="0">
            <a:spAutoFit/>
          </a:bodyPr>
          <a:lstStyle/>
          <a:p>
            <a:r>
              <a:rPr sz="2399" spc="13" dirty="0">
                <a:solidFill>
                  <a:srgbClr val="585858"/>
                </a:solidFill>
                <a:latin typeface="Arial"/>
                <a:cs typeface="Arial"/>
              </a:rPr>
              <a:t>Maintains a pool of unconfirmed tx in tx pool, memory pool</a:t>
            </a:r>
            <a:endParaRPr sz="2399" dirty="0">
              <a:latin typeface="Arial"/>
              <a:cs typeface="Arial"/>
            </a:endParaRPr>
          </a:p>
        </p:txBody>
      </p:sp>
      <p:sp>
        <p:nvSpPr>
          <p:cNvPr id="23" name="Rectangle 22"/>
          <p:cNvSpPr/>
          <p:nvPr/>
        </p:nvSpPr>
        <p:spPr>
          <a:xfrm>
            <a:off x="0" y="1"/>
            <a:ext cx="191069" cy="6858000"/>
          </a:xfrm>
          <a:prstGeom prst="rect">
            <a:avLst/>
          </a:prstGeom>
          <a:solidFill>
            <a:srgbClr val="5B15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defRPr/>
            </a:pPr>
            <a:endParaRPr lang="en-US" dirty="0">
              <a:solidFill>
                <a:schemeClr val="bg1"/>
              </a:solidFill>
              <a:latin typeface="Franklin Gothic Book" charset="0"/>
              <a:ea typeface="Franklin Gothic Book" charset="0"/>
              <a:cs typeface="Franklin Gothic Book" charset="0"/>
            </a:endParaRPr>
          </a:p>
        </p:txBody>
      </p:sp>
    </p:spTree>
    <p:extLst>
      <p:ext uri="{BB962C8B-B14F-4D97-AF65-F5344CB8AC3E}">
        <p14:creationId xmlns:p14="http://schemas.microsoft.com/office/powerpoint/2010/main" val="158178903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1"/>
          <p:cNvSpPr txBox="1"/>
          <p:nvPr/>
        </p:nvSpPr>
        <p:spPr>
          <a:xfrm>
            <a:off x="682789" y="178135"/>
            <a:ext cx="5670398" cy="553998"/>
          </a:xfrm>
          <a:prstGeom prst="rect">
            <a:avLst/>
          </a:prstGeom>
        </p:spPr>
        <p:txBody>
          <a:bodyPr vert="horz" wrap="none" lIns="0" tIns="0" rIns="0" bIns="0" rtlCol="0">
            <a:spAutoFit/>
          </a:bodyPr>
          <a:lstStyle/>
          <a:p>
            <a:r>
              <a:rPr sz="3600" dirty="0">
                <a:solidFill>
                  <a:srgbClr val="660066"/>
                </a:solidFill>
                <a:latin typeface="Franklin Gothic Book" charset="0"/>
                <a:ea typeface="Franklin Gothic Book" charset="0"/>
                <a:cs typeface="Franklin Gothic Book" charset="0"/>
              </a:rPr>
              <a:t>How are transactions verified</a:t>
            </a:r>
            <a:endParaRPr sz="3600">
              <a:solidFill>
                <a:srgbClr val="660066"/>
              </a:solidFill>
              <a:latin typeface="Franklin Gothic Book" charset="0"/>
              <a:ea typeface="Franklin Gothic Book" charset="0"/>
              <a:cs typeface="Franklin Gothic Book" charset="0"/>
            </a:endParaRPr>
          </a:p>
        </p:txBody>
      </p:sp>
      <p:sp>
        <p:nvSpPr>
          <p:cNvPr id="4" name="text 1"/>
          <p:cNvSpPr txBox="1"/>
          <p:nvPr/>
        </p:nvSpPr>
        <p:spPr>
          <a:xfrm>
            <a:off x="862574" y="1433727"/>
            <a:ext cx="187615" cy="369204"/>
          </a:xfrm>
          <a:prstGeom prst="rect">
            <a:avLst/>
          </a:prstGeom>
        </p:spPr>
        <p:txBody>
          <a:bodyPr vert="horz" wrap="none" lIns="0" tIns="0" rIns="0" bIns="0" rtlCol="0">
            <a:spAutoFit/>
          </a:bodyPr>
          <a:lstStyle/>
          <a:p>
            <a:r>
              <a:rPr sz="2399" spc="13" dirty="0">
                <a:solidFill>
                  <a:srgbClr val="585858"/>
                </a:solidFill>
                <a:latin typeface="Arial"/>
                <a:cs typeface="Arial"/>
              </a:rPr>
              <a:t>●</a:t>
            </a:r>
            <a:endParaRPr sz="2399">
              <a:latin typeface="Arial"/>
              <a:cs typeface="Arial"/>
            </a:endParaRPr>
          </a:p>
        </p:txBody>
      </p:sp>
      <p:sp>
        <p:nvSpPr>
          <p:cNvPr id="5" name="text 1"/>
          <p:cNvSpPr txBox="1"/>
          <p:nvPr/>
        </p:nvSpPr>
        <p:spPr>
          <a:xfrm>
            <a:off x="1318008" y="1433727"/>
            <a:ext cx="6332567" cy="363048"/>
          </a:xfrm>
          <a:prstGeom prst="rect">
            <a:avLst/>
          </a:prstGeom>
        </p:spPr>
        <p:txBody>
          <a:bodyPr vert="horz" wrap="none" lIns="0" tIns="0" rIns="0" bIns="0" rtlCol="0">
            <a:spAutoFit/>
          </a:bodyPr>
          <a:lstStyle/>
          <a:p>
            <a:r>
              <a:rPr sz="2359" spc="13" dirty="0">
                <a:solidFill>
                  <a:srgbClr val="585858"/>
                </a:solidFill>
                <a:latin typeface="Arial"/>
                <a:cs typeface="Arial"/>
              </a:rPr>
              <a:t>Well formed and correct – syntax and structure</a:t>
            </a:r>
            <a:endParaRPr sz="2266" dirty="0">
              <a:latin typeface="Arial"/>
              <a:cs typeface="Arial"/>
            </a:endParaRPr>
          </a:p>
        </p:txBody>
      </p:sp>
      <p:sp>
        <p:nvSpPr>
          <p:cNvPr id="6" name="text 1"/>
          <p:cNvSpPr txBox="1"/>
          <p:nvPr/>
        </p:nvSpPr>
        <p:spPr>
          <a:xfrm>
            <a:off x="862574" y="1851823"/>
            <a:ext cx="187615" cy="369204"/>
          </a:xfrm>
          <a:prstGeom prst="rect">
            <a:avLst/>
          </a:prstGeom>
        </p:spPr>
        <p:txBody>
          <a:bodyPr vert="horz" wrap="none" lIns="0" tIns="0" rIns="0" bIns="0" rtlCol="0">
            <a:spAutoFit/>
          </a:bodyPr>
          <a:lstStyle/>
          <a:p>
            <a:r>
              <a:rPr sz="2399" spc="13" dirty="0">
                <a:solidFill>
                  <a:srgbClr val="585858"/>
                </a:solidFill>
                <a:latin typeface="Arial"/>
                <a:cs typeface="Arial"/>
              </a:rPr>
              <a:t>●</a:t>
            </a:r>
            <a:endParaRPr sz="2399">
              <a:latin typeface="Arial"/>
              <a:cs typeface="Arial"/>
            </a:endParaRPr>
          </a:p>
        </p:txBody>
      </p:sp>
      <p:sp>
        <p:nvSpPr>
          <p:cNvPr id="7" name="text 1"/>
          <p:cNvSpPr txBox="1"/>
          <p:nvPr/>
        </p:nvSpPr>
        <p:spPr>
          <a:xfrm>
            <a:off x="1318008" y="1851823"/>
            <a:ext cx="3730893" cy="369204"/>
          </a:xfrm>
          <a:prstGeom prst="rect">
            <a:avLst/>
          </a:prstGeom>
        </p:spPr>
        <p:txBody>
          <a:bodyPr vert="horz" wrap="none" lIns="0" tIns="0" rIns="0" bIns="0" rtlCol="0">
            <a:spAutoFit/>
          </a:bodyPr>
          <a:lstStyle/>
          <a:p>
            <a:r>
              <a:rPr sz="2399" spc="13" dirty="0">
                <a:solidFill>
                  <a:srgbClr val="585858"/>
                </a:solidFill>
                <a:latin typeface="Arial"/>
                <a:cs typeface="Arial"/>
              </a:rPr>
              <a:t>From and To are not empty</a:t>
            </a:r>
            <a:endParaRPr sz="2399">
              <a:latin typeface="Arial"/>
              <a:cs typeface="Arial"/>
            </a:endParaRPr>
          </a:p>
        </p:txBody>
      </p:sp>
      <p:sp>
        <p:nvSpPr>
          <p:cNvPr id="8" name="text 1"/>
          <p:cNvSpPr txBox="1"/>
          <p:nvPr/>
        </p:nvSpPr>
        <p:spPr>
          <a:xfrm>
            <a:off x="862574" y="2274687"/>
            <a:ext cx="187615" cy="369204"/>
          </a:xfrm>
          <a:prstGeom prst="rect">
            <a:avLst/>
          </a:prstGeom>
        </p:spPr>
        <p:txBody>
          <a:bodyPr vert="horz" wrap="none" lIns="0" tIns="0" rIns="0" bIns="0" rtlCol="0">
            <a:spAutoFit/>
          </a:bodyPr>
          <a:lstStyle/>
          <a:p>
            <a:r>
              <a:rPr sz="2399" spc="13" dirty="0">
                <a:solidFill>
                  <a:srgbClr val="585858"/>
                </a:solidFill>
                <a:latin typeface="Arial"/>
                <a:cs typeface="Arial"/>
              </a:rPr>
              <a:t>●</a:t>
            </a:r>
            <a:endParaRPr sz="2399">
              <a:latin typeface="Arial"/>
              <a:cs typeface="Arial"/>
            </a:endParaRPr>
          </a:p>
        </p:txBody>
      </p:sp>
      <p:sp>
        <p:nvSpPr>
          <p:cNvPr id="9" name="text 1"/>
          <p:cNvSpPr txBox="1"/>
          <p:nvPr/>
        </p:nvSpPr>
        <p:spPr>
          <a:xfrm>
            <a:off x="1318007" y="2274687"/>
            <a:ext cx="4089646" cy="369204"/>
          </a:xfrm>
          <a:prstGeom prst="rect">
            <a:avLst/>
          </a:prstGeom>
        </p:spPr>
        <p:txBody>
          <a:bodyPr vert="horz" wrap="none" lIns="0" tIns="0" rIns="0" bIns="0" rtlCol="0">
            <a:spAutoFit/>
          </a:bodyPr>
          <a:lstStyle/>
          <a:p>
            <a:r>
              <a:rPr sz="2399" spc="13" dirty="0">
                <a:solidFill>
                  <a:srgbClr val="585858"/>
                </a:solidFill>
                <a:latin typeface="Arial"/>
                <a:cs typeface="Arial"/>
              </a:rPr>
              <a:t>Tx size is less than block size</a:t>
            </a:r>
            <a:endParaRPr sz="2399" dirty="0">
              <a:latin typeface="Arial"/>
              <a:cs typeface="Arial"/>
            </a:endParaRPr>
          </a:p>
        </p:txBody>
      </p:sp>
      <p:sp>
        <p:nvSpPr>
          <p:cNvPr id="10" name="text 1"/>
          <p:cNvSpPr txBox="1"/>
          <p:nvPr/>
        </p:nvSpPr>
        <p:spPr>
          <a:xfrm>
            <a:off x="862574" y="2693855"/>
            <a:ext cx="187615" cy="369204"/>
          </a:xfrm>
          <a:prstGeom prst="rect">
            <a:avLst/>
          </a:prstGeom>
        </p:spPr>
        <p:txBody>
          <a:bodyPr vert="horz" wrap="none" lIns="0" tIns="0" rIns="0" bIns="0" rtlCol="0">
            <a:spAutoFit/>
          </a:bodyPr>
          <a:lstStyle/>
          <a:p>
            <a:r>
              <a:rPr sz="2399" spc="13" dirty="0">
                <a:solidFill>
                  <a:srgbClr val="585858"/>
                </a:solidFill>
                <a:latin typeface="Arial"/>
                <a:cs typeface="Arial"/>
              </a:rPr>
              <a:t>●</a:t>
            </a:r>
            <a:endParaRPr sz="2399">
              <a:latin typeface="Arial"/>
              <a:cs typeface="Arial"/>
            </a:endParaRPr>
          </a:p>
        </p:txBody>
      </p:sp>
      <p:sp>
        <p:nvSpPr>
          <p:cNvPr id="11" name="text 1"/>
          <p:cNvSpPr txBox="1"/>
          <p:nvPr/>
        </p:nvSpPr>
        <p:spPr>
          <a:xfrm>
            <a:off x="1318007" y="2693855"/>
            <a:ext cx="4195444" cy="369204"/>
          </a:xfrm>
          <a:prstGeom prst="rect">
            <a:avLst/>
          </a:prstGeom>
        </p:spPr>
        <p:txBody>
          <a:bodyPr vert="horz" wrap="none" lIns="0" tIns="0" rIns="0" bIns="0" rtlCol="0">
            <a:spAutoFit/>
          </a:bodyPr>
          <a:lstStyle/>
          <a:p>
            <a:r>
              <a:rPr sz="2399" spc="13" dirty="0">
                <a:solidFill>
                  <a:srgbClr val="585858"/>
                </a:solidFill>
                <a:latin typeface="Arial"/>
                <a:cs typeface="Arial"/>
              </a:rPr>
              <a:t>Fees is available for execution</a:t>
            </a:r>
            <a:endParaRPr sz="2399">
              <a:latin typeface="Arial"/>
              <a:cs typeface="Arial"/>
            </a:endParaRPr>
          </a:p>
        </p:txBody>
      </p:sp>
      <p:sp>
        <p:nvSpPr>
          <p:cNvPr id="15" name="Rectangle 14"/>
          <p:cNvSpPr/>
          <p:nvPr/>
        </p:nvSpPr>
        <p:spPr>
          <a:xfrm>
            <a:off x="0" y="1"/>
            <a:ext cx="191069" cy="6858000"/>
          </a:xfrm>
          <a:prstGeom prst="rect">
            <a:avLst/>
          </a:prstGeom>
          <a:solidFill>
            <a:srgbClr val="5B15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defRPr/>
            </a:pPr>
            <a:endParaRPr lang="en-US" dirty="0">
              <a:solidFill>
                <a:schemeClr val="bg1"/>
              </a:solidFill>
              <a:latin typeface="Franklin Gothic Book" charset="0"/>
              <a:ea typeface="Franklin Gothic Book" charset="0"/>
              <a:cs typeface="Franklin Gothic Book" charset="0"/>
            </a:endParaRPr>
          </a:p>
        </p:txBody>
      </p:sp>
    </p:spTree>
    <p:extLst>
      <p:ext uri="{BB962C8B-B14F-4D97-AF65-F5344CB8AC3E}">
        <p14:creationId xmlns:p14="http://schemas.microsoft.com/office/powerpoint/2010/main" val="142821141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1069" y="48690"/>
            <a:ext cx="10515600" cy="810705"/>
          </a:xfrm>
        </p:spPr>
        <p:txBody>
          <a:bodyPr vert="horz" lIns="91440" tIns="45720" rIns="91440" bIns="45720" rtlCol="0" anchor="ctr">
            <a:normAutofit/>
          </a:bodyPr>
          <a:lstStyle/>
          <a:p>
            <a:r>
              <a:rPr lang="en-US" sz="3200" dirty="0" smtClean="0">
                <a:solidFill>
                  <a:srgbClr val="5B1554"/>
                </a:solidFill>
                <a:latin typeface="Franklin Gothic Book" charset="0"/>
                <a:ea typeface="Franklin Gothic Book" charset="0"/>
                <a:cs typeface="Franklin Gothic Book" charset="0"/>
              </a:rPr>
              <a:t>Blockchain use-cases across </a:t>
            </a:r>
            <a:r>
              <a:rPr lang="en-US" sz="3200" dirty="0">
                <a:solidFill>
                  <a:srgbClr val="5B1554"/>
                </a:solidFill>
                <a:latin typeface="Franklin Gothic Book" charset="0"/>
                <a:ea typeface="Franklin Gothic Book" charset="0"/>
                <a:cs typeface="Franklin Gothic Book" charset="0"/>
              </a:rPr>
              <a:t>Industries</a:t>
            </a:r>
          </a:p>
        </p:txBody>
      </p:sp>
      <p:sp>
        <p:nvSpPr>
          <p:cNvPr id="3" name="Rectangle 2"/>
          <p:cNvSpPr/>
          <p:nvPr/>
        </p:nvSpPr>
        <p:spPr>
          <a:xfrm>
            <a:off x="0" y="1"/>
            <a:ext cx="191069" cy="6858000"/>
          </a:xfrm>
          <a:prstGeom prst="rect">
            <a:avLst/>
          </a:prstGeom>
          <a:solidFill>
            <a:srgbClr val="5B15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defRPr/>
            </a:pPr>
            <a:endParaRPr lang="en-US" dirty="0">
              <a:solidFill>
                <a:schemeClr val="bg1"/>
              </a:solidFill>
              <a:latin typeface="Franklin Gothic Book" charset="0"/>
              <a:ea typeface="Franklin Gothic Book" charset="0"/>
              <a:cs typeface="Franklin Gothic Book" charset="0"/>
            </a:endParaRPr>
          </a:p>
        </p:txBody>
      </p:sp>
      <p:graphicFrame>
        <p:nvGraphicFramePr>
          <p:cNvPr id="47" name="Diagram 46"/>
          <p:cNvGraphicFramePr/>
          <p:nvPr>
            <p:extLst/>
          </p:nvPr>
        </p:nvGraphicFramePr>
        <p:xfrm>
          <a:off x="2712482" y="1339705"/>
          <a:ext cx="6814289" cy="451004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49" name="Straight Connector 48"/>
          <p:cNvCxnSpPr/>
          <p:nvPr/>
        </p:nvCxnSpPr>
        <p:spPr>
          <a:xfrm flipV="1">
            <a:off x="7996176" y="2157281"/>
            <a:ext cx="207334" cy="13725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7282868" y="5685126"/>
            <a:ext cx="301953" cy="23223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flipV="1">
            <a:off x="8423455" y="4107332"/>
            <a:ext cx="404037" cy="10634"/>
          </a:xfrm>
          <a:prstGeom prst="line">
            <a:avLst/>
          </a:prstGeom>
          <a:solidFill>
            <a:schemeClr val="bg1">
              <a:lumMod val="75000"/>
            </a:schemeClr>
          </a:solid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54" name="Straight Connector 53"/>
          <p:cNvCxnSpPr/>
          <p:nvPr/>
        </p:nvCxnSpPr>
        <p:spPr>
          <a:xfrm>
            <a:off x="3516151" y="4157968"/>
            <a:ext cx="308343" cy="1901"/>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flipV="1">
            <a:off x="4622315" y="5622815"/>
            <a:ext cx="283535" cy="239158"/>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4097608" y="1926733"/>
            <a:ext cx="283535" cy="224545"/>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6119626" y="1069499"/>
            <a:ext cx="0" cy="259573"/>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9" name="Oval 78"/>
          <p:cNvSpPr/>
          <p:nvPr/>
        </p:nvSpPr>
        <p:spPr>
          <a:xfrm>
            <a:off x="6074626" y="1024499"/>
            <a:ext cx="90000" cy="90000"/>
          </a:xfrm>
          <a:prstGeom prst="ellips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p:cNvSpPr/>
          <p:nvPr/>
        </p:nvSpPr>
        <p:spPr>
          <a:xfrm>
            <a:off x="8203510" y="2091015"/>
            <a:ext cx="90000" cy="90000"/>
          </a:xfrm>
          <a:prstGeom prst="ellips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p:cNvSpPr/>
          <p:nvPr/>
        </p:nvSpPr>
        <p:spPr>
          <a:xfrm>
            <a:off x="8737492" y="4062332"/>
            <a:ext cx="90000" cy="90000"/>
          </a:xfrm>
          <a:prstGeom prst="ellips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p:cNvSpPr/>
          <p:nvPr/>
        </p:nvSpPr>
        <p:spPr>
          <a:xfrm>
            <a:off x="7539821" y="5870328"/>
            <a:ext cx="90000" cy="90000"/>
          </a:xfrm>
          <a:prstGeom prst="ellips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p:cNvSpPr/>
          <p:nvPr/>
        </p:nvSpPr>
        <p:spPr>
          <a:xfrm>
            <a:off x="4577315" y="5813232"/>
            <a:ext cx="90000" cy="90000"/>
          </a:xfrm>
          <a:prstGeom prst="ellips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p:cNvSpPr/>
          <p:nvPr/>
        </p:nvSpPr>
        <p:spPr>
          <a:xfrm>
            <a:off x="4015773" y="1849834"/>
            <a:ext cx="90000" cy="90000"/>
          </a:xfrm>
          <a:prstGeom prst="ellips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p:cNvSpPr/>
          <p:nvPr/>
        </p:nvSpPr>
        <p:spPr>
          <a:xfrm>
            <a:off x="3426151" y="4112968"/>
            <a:ext cx="90000" cy="90000"/>
          </a:xfrm>
          <a:prstGeom prst="ellips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TextBox 97"/>
          <p:cNvSpPr txBox="1"/>
          <p:nvPr/>
        </p:nvSpPr>
        <p:spPr>
          <a:xfrm>
            <a:off x="8293550" y="1488786"/>
            <a:ext cx="2881110" cy="1200329"/>
          </a:xfrm>
          <a:prstGeom prst="rect">
            <a:avLst/>
          </a:prstGeom>
          <a:noFill/>
        </p:spPr>
        <p:txBody>
          <a:bodyPr wrap="none" rtlCol="0">
            <a:spAutoFit/>
          </a:bodyPr>
          <a:lstStyle/>
          <a:p>
            <a:pPr marL="285750" indent="-285750">
              <a:buFont typeface="Wingdings" charset="2"/>
              <a:buChar char="§"/>
            </a:pPr>
            <a:r>
              <a:rPr lang="en-US" sz="1200" dirty="0">
                <a:solidFill>
                  <a:schemeClr val="bg2">
                    <a:lumMod val="50000"/>
                  </a:schemeClr>
                </a:solidFill>
                <a:latin typeface="Franklin Gothic Book" charset="0"/>
                <a:ea typeface="Franklin Gothic Book" charset="0"/>
                <a:cs typeface="Franklin Gothic Book" charset="0"/>
              </a:rPr>
              <a:t>Direct peer-to-peer </a:t>
            </a:r>
            <a:r>
              <a:rPr lang="en-US" sz="1200" dirty="0" smtClean="0">
                <a:solidFill>
                  <a:schemeClr val="bg2">
                    <a:lumMod val="50000"/>
                  </a:schemeClr>
                </a:solidFill>
                <a:latin typeface="Franklin Gothic Book" charset="0"/>
                <a:ea typeface="Franklin Gothic Book" charset="0"/>
                <a:cs typeface="Franklin Gothic Book" charset="0"/>
              </a:rPr>
              <a:t>payments</a:t>
            </a:r>
          </a:p>
          <a:p>
            <a:pPr marL="285750" indent="-285750">
              <a:buFont typeface="Wingdings" charset="2"/>
              <a:buChar char="§"/>
            </a:pPr>
            <a:r>
              <a:rPr lang="en-US" sz="1200" dirty="0" smtClean="0">
                <a:solidFill>
                  <a:schemeClr val="bg2">
                    <a:lumMod val="50000"/>
                  </a:schemeClr>
                </a:solidFill>
                <a:latin typeface="Franklin Gothic Book" charset="0"/>
                <a:ea typeface="Franklin Gothic Book" charset="0"/>
                <a:cs typeface="Franklin Gothic Book" charset="0"/>
              </a:rPr>
              <a:t>Instant Cross-Border Payments</a:t>
            </a:r>
          </a:p>
          <a:p>
            <a:pPr marL="285750" indent="-285750">
              <a:buFont typeface="Wingdings" charset="2"/>
              <a:buChar char="§"/>
            </a:pPr>
            <a:r>
              <a:rPr lang="en-US" sz="1200" dirty="0" smtClean="0">
                <a:solidFill>
                  <a:schemeClr val="bg2">
                    <a:lumMod val="50000"/>
                  </a:schemeClr>
                </a:solidFill>
                <a:latin typeface="Franklin Gothic Book" charset="0"/>
                <a:ea typeface="Franklin Gothic Book" charset="0"/>
                <a:cs typeface="Franklin Gothic Book" charset="0"/>
              </a:rPr>
              <a:t>Integrated </a:t>
            </a:r>
            <a:r>
              <a:rPr lang="en-US" sz="1200" dirty="0">
                <a:solidFill>
                  <a:schemeClr val="bg2">
                    <a:lumMod val="50000"/>
                  </a:schemeClr>
                </a:solidFill>
                <a:latin typeface="Franklin Gothic Book" charset="0"/>
                <a:ea typeface="Franklin Gothic Book" charset="0"/>
                <a:cs typeface="Franklin Gothic Book" charset="0"/>
              </a:rPr>
              <a:t>and shared KYC  by </a:t>
            </a:r>
            <a:r>
              <a:rPr lang="en-US" sz="1200" dirty="0" smtClean="0">
                <a:solidFill>
                  <a:schemeClr val="bg2">
                    <a:lumMod val="50000"/>
                  </a:schemeClr>
                </a:solidFill>
                <a:latin typeface="Franklin Gothic Book" charset="0"/>
                <a:ea typeface="Franklin Gothic Book" charset="0"/>
                <a:cs typeface="Franklin Gothic Book" charset="0"/>
              </a:rPr>
              <a:t>Banks</a:t>
            </a:r>
          </a:p>
          <a:p>
            <a:pPr marL="285750" indent="-285750">
              <a:buFont typeface="Wingdings" charset="2"/>
              <a:buChar char="§"/>
            </a:pPr>
            <a:r>
              <a:rPr lang="en-US" sz="1200" dirty="0" smtClean="0">
                <a:solidFill>
                  <a:schemeClr val="bg2">
                    <a:lumMod val="50000"/>
                  </a:schemeClr>
                </a:solidFill>
                <a:latin typeface="Franklin Gothic Book" charset="0"/>
                <a:ea typeface="Franklin Gothic Book" charset="0"/>
                <a:cs typeface="Franklin Gothic Book" charset="0"/>
              </a:rPr>
              <a:t>Virtual Currencies</a:t>
            </a:r>
          </a:p>
          <a:p>
            <a:pPr marL="285750" indent="-285750">
              <a:buFont typeface="Wingdings" charset="2"/>
              <a:buChar char="§"/>
            </a:pPr>
            <a:r>
              <a:rPr lang="en-US" sz="1200" dirty="0" smtClean="0">
                <a:solidFill>
                  <a:schemeClr val="bg2">
                    <a:lumMod val="50000"/>
                  </a:schemeClr>
                </a:solidFill>
                <a:latin typeface="Franklin Gothic Book" charset="0"/>
                <a:ea typeface="Franklin Gothic Book" charset="0"/>
                <a:cs typeface="Franklin Gothic Book" charset="0"/>
              </a:rPr>
              <a:t>Trade Finance</a:t>
            </a:r>
            <a:endParaRPr lang="en-US" sz="1200" dirty="0">
              <a:solidFill>
                <a:schemeClr val="bg2">
                  <a:lumMod val="50000"/>
                </a:schemeClr>
              </a:solidFill>
              <a:latin typeface="Franklin Gothic Book" charset="0"/>
              <a:ea typeface="Franklin Gothic Book" charset="0"/>
              <a:cs typeface="Franklin Gothic Book" charset="0"/>
            </a:endParaRPr>
          </a:p>
          <a:p>
            <a:pPr marL="285750" indent="-285750">
              <a:buFont typeface="Wingdings" charset="2"/>
              <a:buChar char="§"/>
            </a:pPr>
            <a:endParaRPr lang="en-US" sz="1200" dirty="0">
              <a:solidFill>
                <a:schemeClr val="bg2">
                  <a:lumMod val="50000"/>
                </a:schemeClr>
              </a:solidFill>
              <a:latin typeface="Franklin Gothic Book" charset="0"/>
              <a:ea typeface="Franklin Gothic Book" charset="0"/>
              <a:cs typeface="Franklin Gothic Book" charset="0"/>
            </a:endParaRPr>
          </a:p>
        </p:txBody>
      </p:sp>
      <p:sp>
        <p:nvSpPr>
          <p:cNvPr id="100" name="TextBox 99"/>
          <p:cNvSpPr txBox="1"/>
          <p:nvPr/>
        </p:nvSpPr>
        <p:spPr>
          <a:xfrm>
            <a:off x="8838125" y="3610134"/>
            <a:ext cx="3394199" cy="1015663"/>
          </a:xfrm>
          <a:prstGeom prst="rect">
            <a:avLst/>
          </a:prstGeom>
          <a:noFill/>
        </p:spPr>
        <p:txBody>
          <a:bodyPr wrap="none" rtlCol="0">
            <a:spAutoFit/>
          </a:bodyPr>
          <a:lstStyle/>
          <a:p>
            <a:pPr marL="285750" indent="-285750">
              <a:buFont typeface="Wingdings" charset="2"/>
              <a:buChar char="§"/>
            </a:pPr>
            <a:r>
              <a:rPr lang="en-US" sz="1200" dirty="0" smtClean="0">
                <a:solidFill>
                  <a:schemeClr val="bg2">
                    <a:lumMod val="50000"/>
                  </a:schemeClr>
                </a:solidFill>
                <a:latin typeface="Franklin Gothic Book" charset="0"/>
                <a:ea typeface="Franklin Gothic Book" charset="0"/>
                <a:cs typeface="Franklin Gothic Book" charset="0"/>
              </a:rPr>
              <a:t>Protect medical data/history of patients</a:t>
            </a:r>
          </a:p>
          <a:p>
            <a:pPr marL="285750" indent="-285750">
              <a:buFont typeface="Wingdings" charset="2"/>
              <a:buChar char="§"/>
            </a:pPr>
            <a:r>
              <a:rPr lang="en-US" sz="1200" dirty="0" smtClean="0">
                <a:solidFill>
                  <a:schemeClr val="bg2">
                    <a:lumMod val="50000"/>
                  </a:schemeClr>
                </a:solidFill>
                <a:latin typeface="Franklin Gothic Book" charset="0"/>
                <a:ea typeface="Franklin Gothic Book" charset="0"/>
                <a:cs typeface="Franklin Gothic Book" charset="0"/>
              </a:rPr>
              <a:t>Tracing counterfeit pharmaceuticals</a:t>
            </a:r>
          </a:p>
          <a:p>
            <a:pPr marL="285750" indent="-285750">
              <a:buFont typeface="Wingdings" charset="2"/>
              <a:buChar char="§"/>
            </a:pPr>
            <a:r>
              <a:rPr lang="en-US" sz="1200" dirty="0" smtClean="0">
                <a:solidFill>
                  <a:schemeClr val="bg2">
                    <a:lumMod val="50000"/>
                  </a:schemeClr>
                </a:solidFill>
                <a:latin typeface="Franklin Gothic Book" charset="0"/>
                <a:ea typeface="Franklin Gothic Book" charset="0"/>
                <a:cs typeface="Franklin Gothic Book" charset="0"/>
              </a:rPr>
              <a:t>Automated Claim-reimbursement (using </a:t>
            </a:r>
          </a:p>
          <a:p>
            <a:r>
              <a:rPr lang="en-US" sz="1200" dirty="0">
                <a:solidFill>
                  <a:schemeClr val="bg2">
                    <a:lumMod val="50000"/>
                  </a:schemeClr>
                </a:solidFill>
                <a:latin typeface="Franklin Gothic Book" charset="0"/>
                <a:ea typeface="Franklin Gothic Book" charset="0"/>
                <a:cs typeface="Franklin Gothic Book" charset="0"/>
              </a:rPr>
              <a:t> </a:t>
            </a:r>
            <a:r>
              <a:rPr lang="en-US" sz="1200" dirty="0" smtClean="0">
                <a:solidFill>
                  <a:schemeClr val="bg2">
                    <a:lumMod val="50000"/>
                  </a:schemeClr>
                </a:solidFill>
                <a:latin typeface="Franklin Gothic Book" charset="0"/>
                <a:ea typeface="Franklin Gothic Book" charset="0"/>
                <a:cs typeface="Franklin Gothic Book" charset="0"/>
              </a:rPr>
              <a:t>      Smart Contracts)</a:t>
            </a:r>
          </a:p>
          <a:p>
            <a:pPr marL="285750" indent="-285750">
              <a:buFont typeface="Wingdings" charset="2"/>
              <a:buChar char="§"/>
            </a:pPr>
            <a:r>
              <a:rPr lang="en-US" sz="1200" dirty="0">
                <a:solidFill>
                  <a:schemeClr val="bg2">
                    <a:lumMod val="50000"/>
                  </a:schemeClr>
                </a:solidFill>
                <a:latin typeface="Franklin Gothic Book" charset="0"/>
                <a:ea typeface="Franklin Gothic Book" charset="0"/>
                <a:cs typeface="Franklin Gothic Book" charset="0"/>
              </a:rPr>
              <a:t>Population health management &amp; monitoring</a:t>
            </a:r>
          </a:p>
        </p:txBody>
      </p:sp>
      <p:sp>
        <p:nvSpPr>
          <p:cNvPr id="101" name="TextBox 100"/>
          <p:cNvSpPr txBox="1"/>
          <p:nvPr/>
        </p:nvSpPr>
        <p:spPr>
          <a:xfrm>
            <a:off x="7796410" y="5770661"/>
            <a:ext cx="3630609" cy="646331"/>
          </a:xfrm>
          <a:prstGeom prst="rect">
            <a:avLst/>
          </a:prstGeom>
          <a:noFill/>
        </p:spPr>
        <p:txBody>
          <a:bodyPr wrap="none" rtlCol="0">
            <a:spAutoFit/>
          </a:bodyPr>
          <a:lstStyle/>
          <a:p>
            <a:pPr marL="285750" indent="-285750">
              <a:buFont typeface="Wingdings" charset="2"/>
              <a:buChar char="§"/>
            </a:pPr>
            <a:r>
              <a:rPr lang="en-US" sz="1200" dirty="0" smtClean="0">
                <a:solidFill>
                  <a:schemeClr val="bg2">
                    <a:lumMod val="50000"/>
                  </a:schemeClr>
                </a:solidFill>
                <a:latin typeface="Franklin Gothic Book" charset="0"/>
                <a:ea typeface="Franklin Gothic Book" charset="0"/>
                <a:cs typeface="Franklin Gothic Book" charset="0"/>
              </a:rPr>
              <a:t>Transparency and traceability in full supply chain</a:t>
            </a:r>
          </a:p>
          <a:p>
            <a:pPr marL="285750" indent="-285750">
              <a:buFont typeface="Wingdings" charset="2"/>
              <a:buChar char="§"/>
            </a:pPr>
            <a:r>
              <a:rPr lang="en-US" sz="1200" dirty="0">
                <a:solidFill>
                  <a:schemeClr val="bg2">
                    <a:lumMod val="50000"/>
                  </a:schemeClr>
                </a:solidFill>
                <a:latin typeface="Franklin Gothic Book" charset="0"/>
                <a:ea typeface="Franklin Gothic Book" charset="0"/>
                <a:cs typeface="Franklin Gothic Book" charset="0"/>
              </a:rPr>
              <a:t>Supply chain cargo </a:t>
            </a:r>
            <a:r>
              <a:rPr lang="en-US" sz="1200" dirty="0" smtClean="0">
                <a:solidFill>
                  <a:schemeClr val="bg2">
                    <a:lumMod val="50000"/>
                  </a:schemeClr>
                </a:solidFill>
                <a:latin typeface="Franklin Gothic Book" charset="0"/>
                <a:ea typeface="Franklin Gothic Book" charset="0"/>
                <a:cs typeface="Franklin Gothic Book" charset="0"/>
              </a:rPr>
              <a:t>tracking</a:t>
            </a:r>
          </a:p>
          <a:p>
            <a:pPr marL="285750" indent="-285750">
              <a:buFont typeface="Wingdings" charset="2"/>
              <a:buChar char="§"/>
            </a:pPr>
            <a:endParaRPr lang="en-US" sz="1200" dirty="0">
              <a:solidFill>
                <a:schemeClr val="bg2">
                  <a:lumMod val="50000"/>
                </a:schemeClr>
              </a:solidFill>
              <a:latin typeface="Franklin Gothic Book" charset="0"/>
              <a:ea typeface="Franklin Gothic Book" charset="0"/>
              <a:cs typeface="Franklin Gothic Book" charset="0"/>
            </a:endParaRPr>
          </a:p>
        </p:txBody>
      </p:sp>
      <p:sp>
        <p:nvSpPr>
          <p:cNvPr id="102" name="TextBox 101"/>
          <p:cNvSpPr txBox="1"/>
          <p:nvPr/>
        </p:nvSpPr>
        <p:spPr>
          <a:xfrm>
            <a:off x="1836269" y="5501909"/>
            <a:ext cx="2656305" cy="1384995"/>
          </a:xfrm>
          <a:prstGeom prst="rect">
            <a:avLst/>
          </a:prstGeom>
          <a:noFill/>
        </p:spPr>
        <p:txBody>
          <a:bodyPr wrap="none" rtlCol="0">
            <a:spAutoFit/>
          </a:bodyPr>
          <a:lstStyle/>
          <a:p>
            <a:pPr marL="285750" indent="-285750">
              <a:buFont typeface="Wingdings" charset="2"/>
              <a:buChar char="§"/>
            </a:pPr>
            <a:r>
              <a:rPr lang="en-US" sz="1200" dirty="0" smtClean="0">
                <a:solidFill>
                  <a:schemeClr val="bg2">
                    <a:lumMod val="50000"/>
                  </a:schemeClr>
                </a:solidFill>
                <a:latin typeface="Franklin Gothic Book" charset="0"/>
                <a:ea typeface="Franklin Gothic Book" charset="0"/>
                <a:cs typeface="Franklin Gothic Book" charset="0"/>
              </a:rPr>
              <a:t>Voting Platforms</a:t>
            </a:r>
          </a:p>
          <a:p>
            <a:pPr marL="285750" indent="-285750">
              <a:buFont typeface="Wingdings" charset="2"/>
              <a:buChar char="§"/>
            </a:pPr>
            <a:r>
              <a:rPr lang="en-US" sz="1200" dirty="0" smtClean="0">
                <a:solidFill>
                  <a:schemeClr val="bg2">
                    <a:lumMod val="50000"/>
                  </a:schemeClr>
                </a:solidFill>
                <a:latin typeface="Franklin Gothic Book" charset="0"/>
                <a:ea typeface="Franklin Gothic Book" charset="0"/>
                <a:cs typeface="Franklin Gothic Book" charset="0"/>
              </a:rPr>
              <a:t>Birth and Death Certificated</a:t>
            </a:r>
          </a:p>
          <a:p>
            <a:pPr marL="285750" indent="-285750">
              <a:buFont typeface="Wingdings" charset="2"/>
              <a:buChar char="§"/>
            </a:pPr>
            <a:r>
              <a:rPr lang="en-US" sz="1200" dirty="0" smtClean="0">
                <a:solidFill>
                  <a:schemeClr val="bg2">
                    <a:lumMod val="50000"/>
                  </a:schemeClr>
                </a:solidFill>
                <a:latin typeface="Franklin Gothic Book" charset="0"/>
                <a:ea typeface="Franklin Gothic Book" charset="0"/>
                <a:cs typeface="Franklin Gothic Book" charset="0"/>
              </a:rPr>
              <a:t>Public records keeping</a:t>
            </a:r>
          </a:p>
          <a:p>
            <a:pPr marL="285750" indent="-285750">
              <a:buFont typeface="Wingdings" charset="2"/>
              <a:buChar char="§"/>
            </a:pPr>
            <a:r>
              <a:rPr lang="en-US" sz="1200" dirty="0" smtClean="0">
                <a:solidFill>
                  <a:schemeClr val="bg2">
                    <a:lumMod val="50000"/>
                  </a:schemeClr>
                </a:solidFill>
                <a:latin typeface="Franklin Gothic Book" charset="0"/>
                <a:ea typeface="Franklin Gothic Book" charset="0"/>
                <a:cs typeface="Franklin Gothic Book" charset="0"/>
              </a:rPr>
              <a:t>Time stamping of Certified Issued</a:t>
            </a:r>
          </a:p>
          <a:p>
            <a:pPr marL="285750" indent="-285750">
              <a:buFont typeface="Wingdings" charset="2"/>
              <a:buChar char="§"/>
            </a:pPr>
            <a:r>
              <a:rPr lang="en-US" sz="1200" dirty="0" smtClean="0">
                <a:solidFill>
                  <a:schemeClr val="bg2">
                    <a:lumMod val="50000"/>
                  </a:schemeClr>
                </a:solidFill>
                <a:latin typeface="Franklin Gothic Book" charset="0"/>
                <a:ea typeface="Franklin Gothic Book" charset="0"/>
                <a:cs typeface="Franklin Gothic Book" charset="0"/>
              </a:rPr>
              <a:t>Managing </a:t>
            </a:r>
            <a:r>
              <a:rPr lang="en-US" sz="1200" dirty="0" err="1" smtClean="0">
                <a:solidFill>
                  <a:schemeClr val="bg2">
                    <a:lumMod val="50000"/>
                  </a:schemeClr>
                </a:solidFill>
                <a:latin typeface="Franklin Gothic Book" charset="0"/>
                <a:ea typeface="Franklin Gothic Book" charset="0"/>
                <a:cs typeface="Franklin Gothic Book" charset="0"/>
              </a:rPr>
              <a:t>Govt</a:t>
            </a:r>
            <a:r>
              <a:rPr lang="en-US" sz="1200" dirty="0" smtClean="0">
                <a:solidFill>
                  <a:schemeClr val="bg2">
                    <a:lumMod val="50000"/>
                  </a:schemeClr>
                </a:solidFill>
                <a:latin typeface="Franklin Gothic Book" charset="0"/>
                <a:ea typeface="Franklin Gothic Book" charset="0"/>
                <a:cs typeface="Franklin Gothic Book" charset="0"/>
              </a:rPr>
              <a:t> issued IDs</a:t>
            </a:r>
          </a:p>
          <a:p>
            <a:pPr marL="285750" indent="-285750">
              <a:buFont typeface="Wingdings" charset="2"/>
              <a:buChar char="§"/>
            </a:pPr>
            <a:endParaRPr lang="en-US" sz="1200" dirty="0" smtClean="0">
              <a:solidFill>
                <a:schemeClr val="bg2">
                  <a:lumMod val="50000"/>
                </a:schemeClr>
              </a:solidFill>
              <a:latin typeface="Franklin Gothic Book" charset="0"/>
              <a:ea typeface="Franklin Gothic Book" charset="0"/>
              <a:cs typeface="Franklin Gothic Book" charset="0"/>
            </a:endParaRPr>
          </a:p>
          <a:p>
            <a:pPr marL="285750" indent="-285750">
              <a:buFont typeface="Wingdings" charset="2"/>
              <a:buChar char="§"/>
            </a:pPr>
            <a:endParaRPr lang="en-US" sz="1200" dirty="0">
              <a:solidFill>
                <a:schemeClr val="bg2">
                  <a:lumMod val="50000"/>
                </a:schemeClr>
              </a:solidFill>
              <a:latin typeface="Franklin Gothic Book" charset="0"/>
              <a:ea typeface="Franklin Gothic Book" charset="0"/>
              <a:cs typeface="Franklin Gothic Book" charset="0"/>
            </a:endParaRPr>
          </a:p>
        </p:txBody>
      </p:sp>
      <p:sp>
        <p:nvSpPr>
          <p:cNvPr id="103" name="TextBox 102"/>
          <p:cNvSpPr txBox="1"/>
          <p:nvPr/>
        </p:nvSpPr>
        <p:spPr>
          <a:xfrm>
            <a:off x="1145311" y="3583496"/>
            <a:ext cx="2136547" cy="1200329"/>
          </a:xfrm>
          <a:prstGeom prst="rect">
            <a:avLst/>
          </a:prstGeom>
          <a:noFill/>
        </p:spPr>
        <p:txBody>
          <a:bodyPr wrap="none" rtlCol="0">
            <a:spAutoFit/>
          </a:bodyPr>
          <a:lstStyle/>
          <a:p>
            <a:pPr marL="285750" indent="-285750">
              <a:buFont typeface="Wingdings" charset="2"/>
              <a:buChar char="§"/>
            </a:pPr>
            <a:r>
              <a:rPr lang="en-US" sz="1200" dirty="0" smtClean="0">
                <a:solidFill>
                  <a:schemeClr val="bg2">
                    <a:lumMod val="50000"/>
                  </a:schemeClr>
                </a:solidFill>
                <a:latin typeface="Franklin Gothic Book" charset="0"/>
                <a:ea typeface="Franklin Gothic Book" charset="0"/>
                <a:cs typeface="Franklin Gothic Book" charset="0"/>
              </a:rPr>
              <a:t>Land registry</a:t>
            </a:r>
          </a:p>
          <a:p>
            <a:pPr marL="285750" indent="-285750">
              <a:buFont typeface="Wingdings" charset="2"/>
              <a:buChar char="§"/>
            </a:pPr>
            <a:r>
              <a:rPr lang="en-US" sz="1200" dirty="0" smtClean="0">
                <a:solidFill>
                  <a:schemeClr val="bg2">
                    <a:lumMod val="50000"/>
                  </a:schemeClr>
                </a:solidFill>
                <a:latin typeface="Franklin Gothic Book" charset="0"/>
                <a:ea typeface="Franklin Gothic Book" charset="0"/>
                <a:cs typeface="Franklin Gothic Book" charset="0"/>
              </a:rPr>
              <a:t>Asset transfer</a:t>
            </a:r>
          </a:p>
          <a:p>
            <a:pPr marL="285750" indent="-285750">
              <a:buFont typeface="Wingdings" charset="2"/>
              <a:buChar char="§"/>
            </a:pPr>
            <a:r>
              <a:rPr lang="en-US" sz="1200" dirty="0" smtClean="0">
                <a:solidFill>
                  <a:schemeClr val="bg2">
                    <a:lumMod val="50000"/>
                  </a:schemeClr>
                </a:solidFill>
                <a:latin typeface="Franklin Gothic Book" charset="0"/>
                <a:ea typeface="Franklin Gothic Book" charset="0"/>
                <a:cs typeface="Franklin Gothic Book" charset="0"/>
              </a:rPr>
              <a:t>Real Property Purchase</a:t>
            </a:r>
          </a:p>
          <a:p>
            <a:pPr marL="285750" indent="-285750">
              <a:buFont typeface="Wingdings" charset="2"/>
              <a:buChar char="§"/>
            </a:pPr>
            <a:r>
              <a:rPr lang="en-US" sz="1200" dirty="0" smtClean="0">
                <a:solidFill>
                  <a:schemeClr val="bg2">
                    <a:lumMod val="50000"/>
                  </a:schemeClr>
                </a:solidFill>
                <a:latin typeface="Franklin Gothic Book" charset="0"/>
                <a:ea typeface="Franklin Gothic Book" charset="0"/>
                <a:cs typeface="Franklin Gothic Book" charset="0"/>
              </a:rPr>
              <a:t>Buyer &amp; Seller agreement</a:t>
            </a:r>
          </a:p>
          <a:p>
            <a:pPr marL="285750" indent="-285750">
              <a:buFont typeface="Wingdings" charset="2"/>
              <a:buChar char="§"/>
            </a:pPr>
            <a:endParaRPr lang="en-US" sz="1200" dirty="0" smtClean="0">
              <a:solidFill>
                <a:schemeClr val="bg2">
                  <a:lumMod val="50000"/>
                </a:schemeClr>
              </a:solidFill>
              <a:latin typeface="Franklin Gothic Book" charset="0"/>
              <a:ea typeface="Franklin Gothic Book" charset="0"/>
              <a:cs typeface="Franklin Gothic Book" charset="0"/>
            </a:endParaRPr>
          </a:p>
          <a:p>
            <a:pPr marL="285750" indent="-285750">
              <a:buFont typeface="Wingdings" charset="2"/>
              <a:buChar char="§"/>
            </a:pPr>
            <a:endParaRPr lang="en-US" sz="1200" dirty="0" smtClean="0">
              <a:solidFill>
                <a:schemeClr val="bg2">
                  <a:lumMod val="50000"/>
                </a:schemeClr>
              </a:solidFill>
              <a:latin typeface="Franklin Gothic Book" charset="0"/>
              <a:ea typeface="Franklin Gothic Book" charset="0"/>
              <a:cs typeface="Franklin Gothic Book" charset="0"/>
            </a:endParaRPr>
          </a:p>
        </p:txBody>
      </p:sp>
      <p:sp>
        <p:nvSpPr>
          <p:cNvPr id="104" name="TextBox 103"/>
          <p:cNvSpPr txBox="1"/>
          <p:nvPr/>
        </p:nvSpPr>
        <p:spPr>
          <a:xfrm>
            <a:off x="6205477" y="693374"/>
            <a:ext cx="3321294" cy="646331"/>
          </a:xfrm>
          <a:prstGeom prst="rect">
            <a:avLst/>
          </a:prstGeom>
          <a:noFill/>
        </p:spPr>
        <p:txBody>
          <a:bodyPr wrap="none" rtlCol="0">
            <a:spAutoFit/>
          </a:bodyPr>
          <a:lstStyle/>
          <a:p>
            <a:pPr marL="285750" indent="-285750">
              <a:buFont typeface="Wingdings" charset="2"/>
              <a:buChar char="§"/>
            </a:pPr>
            <a:r>
              <a:rPr lang="en-US" sz="1200" dirty="0" smtClean="0">
                <a:solidFill>
                  <a:schemeClr val="bg2">
                    <a:lumMod val="50000"/>
                  </a:schemeClr>
                </a:solidFill>
                <a:latin typeface="Franklin Gothic Book" charset="0"/>
                <a:ea typeface="Franklin Gothic Book" charset="0"/>
                <a:cs typeface="Franklin Gothic Book" charset="0"/>
              </a:rPr>
              <a:t>Cryptocurrency integration with gas stations</a:t>
            </a:r>
          </a:p>
          <a:p>
            <a:pPr marL="285750" indent="-285750">
              <a:buFont typeface="Wingdings" charset="2"/>
              <a:buChar char="§"/>
            </a:pPr>
            <a:r>
              <a:rPr lang="en-US" sz="1200" dirty="0" smtClean="0">
                <a:solidFill>
                  <a:schemeClr val="bg2">
                    <a:lumMod val="50000"/>
                  </a:schemeClr>
                </a:solidFill>
                <a:latin typeface="Franklin Gothic Book" charset="0"/>
                <a:ea typeface="Franklin Gothic Book" charset="0"/>
                <a:cs typeface="Franklin Gothic Book" charset="0"/>
              </a:rPr>
              <a:t>Decentralized energy data platform</a:t>
            </a:r>
          </a:p>
          <a:p>
            <a:pPr marL="285750" indent="-285750">
              <a:buFont typeface="Wingdings" charset="2"/>
              <a:buChar char="§"/>
            </a:pPr>
            <a:endParaRPr lang="en-US" sz="1200" dirty="0">
              <a:solidFill>
                <a:schemeClr val="bg2">
                  <a:lumMod val="50000"/>
                </a:schemeClr>
              </a:solidFill>
              <a:latin typeface="Franklin Gothic Book" charset="0"/>
              <a:ea typeface="Franklin Gothic Book" charset="0"/>
              <a:cs typeface="Franklin Gothic Book" charset="0"/>
            </a:endParaRPr>
          </a:p>
        </p:txBody>
      </p:sp>
      <p:sp>
        <p:nvSpPr>
          <p:cNvPr id="26" name="TextBox 25"/>
          <p:cNvSpPr txBox="1"/>
          <p:nvPr/>
        </p:nvSpPr>
        <p:spPr>
          <a:xfrm>
            <a:off x="1423827" y="1327486"/>
            <a:ext cx="2608215" cy="646331"/>
          </a:xfrm>
          <a:prstGeom prst="rect">
            <a:avLst/>
          </a:prstGeom>
          <a:noFill/>
        </p:spPr>
        <p:txBody>
          <a:bodyPr wrap="none" rtlCol="0">
            <a:spAutoFit/>
          </a:bodyPr>
          <a:lstStyle/>
          <a:p>
            <a:pPr marL="285750" indent="-285750">
              <a:buFont typeface="Wingdings" charset="2"/>
              <a:buChar char="§"/>
            </a:pPr>
            <a:r>
              <a:rPr lang="en-US" sz="1200" dirty="0" smtClean="0">
                <a:solidFill>
                  <a:schemeClr val="bg2">
                    <a:lumMod val="50000"/>
                  </a:schemeClr>
                </a:solidFill>
                <a:latin typeface="Franklin Gothic Book" charset="0"/>
                <a:ea typeface="Franklin Gothic Book" charset="0"/>
                <a:cs typeface="Franklin Gothic Book" charset="0"/>
              </a:rPr>
              <a:t>Loyalty Programs</a:t>
            </a:r>
          </a:p>
          <a:p>
            <a:pPr marL="285750" indent="-285750">
              <a:buFont typeface="Wingdings" charset="2"/>
              <a:buChar char="§"/>
            </a:pPr>
            <a:r>
              <a:rPr lang="en-US" sz="1200" dirty="0" smtClean="0">
                <a:solidFill>
                  <a:schemeClr val="bg2">
                    <a:lumMod val="50000"/>
                  </a:schemeClr>
                </a:solidFill>
                <a:latin typeface="Franklin Gothic Book" charset="0"/>
                <a:ea typeface="Franklin Gothic Book" charset="0"/>
                <a:cs typeface="Franklin Gothic Book" charset="0"/>
              </a:rPr>
              <a:t>Passenger Identity Management</a:t>
            </a:r>
          </a:p>
          <a:p>
            <a:pPr marL="285750" indent="-285750">
              <a:buFont typeface="Wingdings" charset="2"/>
              <a:buChar char="§"/>
            </a:pPr>
            <a:r>
              <a:rPr lang="en-US" sz="1200" dirty="0" smtClean="0">
                <a:solidFill>
                  <a:schemeClr val="bg2">
                    <a:lumMod val="50000"/>
                  </a:schemeClr>
                </a:solidFill>
                <a:latin typeface="Franklin Gothic Book" charset="0"/>
                <a:ea typeface="Franklin Gothic Book" charset="0"/>
                <a:cs typeface="Franklin Gothic Book" charset="0"/>
              </a:rPr>
              <a:t>Automatic Claim-Reimbursement</a:t>
            </a:r>
            <a:endParaRPr lang="en-US" sz="1200" dirty="0">
              <a:solidFill>
                <a:schemeClr val="bg2">
                  <a:lumMod val="50000"/>
                </a:schemeClr>
              </a:solidFill>
              <a:latin typeface="Franklin Gothic Book" charset="0"/>
              <a:ea typeface="Franklin Gothic Book" charset="0"/>
              <a:cs typeface="Franklin Gothic Book" charset="0"/>
            </a:endParaRPr>
          </a:p>
        </p:txBody>
      </p:sp>
    </p:spTree>
    <p:extLst>
      <p:ext uri="{BB962C8B-B14F-4D97-AF65-F5344CB8AC3E}">
        <p14:creationId xmlns:p14="http://schemas.microsoft.com/office/powerpoint/2010/main" val="140833623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335361" y="2443043"/>
            <a:ext cx="11856639" cy="923330"/>
          </a:xfrm>
          <a:prstGeom prst="rect">
            <a:avLst/>
          </a:prstGeom>
          <a:noFill/>
        </p:spPr>
        <p:txBody>
          <a:bodyPr wrap="square" rtlCol="0">
            <a:spAutoFit/>
          </a:bodyPr>
          <a:lstStyle/>
          <a:p>
            <a:pPr algn="ctr"/>
            <a:r>
              <a:rPr lang="en-US" sz="5400" b="1" dirty="0" smtClean="0">
                <a:solidFill>
                  <a:srgbClr val="660066"/>
                </a:solidFill>
                <a:latin typeface="Helvetica Neue UltraLight" charset="0"/>
                <a:ea typeface="Helvetica Neue UltraLight" charset="0"/>
                <a:cs typeface="Helvetica Neue UltraLight" charset="0"/>
              </a:rPr>
              <a:t>HANDS ON</a:t>
            </a:r>
            <a:endParaRPr lang="en-US" sz="5400" b="1" dirty="0" smtClean="0">
              <a:solidFill>
                <a:srgbClr val="660066"/>
              </a:solidFill>
              <a:latin typeface="Helvetica Neue UltraLight" charset="0"/>
              <a:ea typeface="Helvetica Neue UltraLight" charset="0"/>
              <a:cs typeface="Helvetica Neue UltraLight" charset="0"/>
            </a:endParaRPr>
          </a:p>
        </p:txBody>
      </p:sp>
      <p:sp>
        <p:nvSpPr>
          <p:cNvPr id="2" name="TextBox 1"/>
          <p:cNvSpPr txBox="1"/>
          <p:nvPr/>
        </p:nvSpPr>
        <p:spPr>
          <a:xfrm>
            <a:off x="11632019" y="6166884"/>
            <a:ext cx="184731" cy="367200"/>
          </a:xfrm>
          <a:prstGeom prst="rect">
            <a:avLst/>
          </a:prstGeom>
          <a:noFill/>
        </p:spPr>
        <p:txBody>
          <a:bodyPr wrap="none" rtlCol="0">
            <a:spAutoFit/>
          </a:bodyPr>
          <a:lstStyle/>
          <a:p>
            <a:endParaRPr lang="en-US" dirty="0"/>
          </a:p>
        </p:txBody>
      </p:sp>
      <p:sp>
        <p:nvSpPr>
          <p:cNvPr id="3" name="TextBox 2"/>
          <p:cNvSpPr txBox="1"/>
          <p:nvPr/>
        </p:nvSpPr>
        <p:spPr>
          <a:xfrm>
            <a:off x="11079126" y="6209414"/>
            <a:ext cx="184731" cy="369332"/>
          </a:xfrm>
          <a:prstGeom prst="rect">
            <a:avLst/>
          </a:prstGeom>
          <a:noFill/>
        </p:spPr>
        <p:txBody>
          <a:bodyPr wrap="none" rtlCol="0">
            <a:spAutoFit/>
          </a:bodyPr>
          <a:lstStyle/>
          <a:p>
            <a:endParaRPr lang="en-US" dirty="0"/>
          </a:p>
        </p:txBody>
      </p:sp>
      <p:sp>
        <p:nvSpPr>
          <p:cNvPr id="6" name="TextBox 5"/>
          <p:cNvSpPr txBox="1"/>
          <p:nvPr/>
        </p:nvSpPr>
        <p:spPr>
          <a:xfrm>
            <a:off x="10441172" y="6103088"/>
            <a:ext cx="184731" cy="369332"/>
          </a:xfrm>
          <a:prstGeom prst="rect">
            <a:avLst/>
          </a:prstGeom>
          <a:noFill/>
        </p:spPr>
        <p:txBody>
          <a:bodyPr wrap="none" rtlCol="0">
            <a:spAutoFit/>
          </a:bodyPr>
          <a:lstStyle/>
          <a:p>
            <a:endParaRPr lang="en-US" dirty="0"/>
          </a:p>
        </p:txBody>
      </p:sp>
      <p:sp>
        <p:nvSpPr>
          <p:cNvPr id="7" name="TextBox 6"/>
          <p:cNvSpPr txBox="1"/>
          <p:nvPr/>
        </p:nvSpPr>
        <p:spPr>
          <a:xfrm>
            <a:off x="11121656" y="5932967"/>
            <a:ext cx="184731" cy="369332"/>
          </a:xfrm>
          <a:prstGeom prst="rect">
            <a:avLst/>
          </a:prstGeom>
          <a:noFill/>
        </p:spPr>
        <p:txBody>
          <a:bodyPr wrap="none" rtlCol="0">
            <a:spAutoFit/>
          </a:bodyPr>
          <a:lstStyle/>
          <a:p>
            <a:endParaRPr lang="en-US" dirty="0"/>
          </a:p>
        </p:txBody>
      </p:sp>
      <p:sp>
        <p:nvSpPr>
          <p:cNvPr id="13" name="AutoShape 4" descr="Image result for state bank of mauritius logo transparent">
            <a:hlinkClick r:id="rId3" invalidUrl="https://www.google.co.in/imgres?imgurl=https://upload.wikimedia.org/wikipedia/commons/thumb/e/e2/State_Bank_of_Mauritius_Logo.svg/2000px-State_Bank_of_Mauritius_Logo.svg.png&amp;imgrefurl=https://commons.wikimedia.org/wiki/File:State_Bank_of_Mauritius_Logo.svg&amp;docid=Pndeb1QGUAplFM&amp;tbnid=4rTfrGIvXG4CWM:&amp;vet=1&amp;w=2000&amp;h=1414&amp;bih=651&amp;biw=1366&amp;q=state bank of mauritius logo transparent&amp;ved=0ahUKEwjkk-yynrfSAhWBx7wKHZM4B1gQMwgbKAAwAA&amp;iact=mrc&amp;uact=8"/>
          </p:cNvPr>
          <p:cNvSpPr>
            <a:spLocks noChangeAspect="1" noChangeArrowheads="1"/>
          </p:cNvSpPr>
          <p:nvPr/>
        </p:nvSpPr>
        <p:spPr bwMode="auto">
          <a:xfrm>
            <a:off x="5935663" y="-28098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169877744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8914FAF-1F12-E945-B91B-AEDDC124B616}"/>
              </a:ext>
            </a:extLst>
          </p:cNvPr>
          <p:cNvSpPr>
            <a:spLocks noGrp="1"/>
          </p:cNvSpPr>
          <p:nvPr>
            <p:ph type="title"/>
          </p:nvPr>
        </p:nvSpPr>
        <p:spPr>
          <a:xfrm>
            <a:off x="284194" y="132075"/>
            <a:ext cx="11552205" cy="728951"/>
          </a:xfrm>
        </p:spPr>
        <p:txBody>
          <a:bodyPr>
            <a:normAutofit/>
          </a:bodyPr>
          <a:lstStyle/>
          <a:p>
            <a:r>
              <a:rPr lang="en-IN" sz="3600" b="1" dirty="0">
                <a:solidFill>
                  <a:srgbClr val="5B1554"/>
                </a:solidFill>
                <a:latin typeface="Franklin Gothic Book" charset="0"/>
                <a:ea typeface="Franklin Gothic Book" charset="0"/>
                <a:cs typeface="Franklin Gothic Book" charset="0"/>
              </a:rPr>
              <a:t>Platform for building </a:t>
            </a:r>
            <a:r>
              <a:rPr lang="en-IN" sz="3600" b="1" dirty="0" err="1" smtClean="0">
                <a:solidFill>
                  <a:srgbClr val="5B1554"/>
                </a:solidFill>
                <a:latin typeface="Franklin Gothic Book" charset="0"/>
                <a:ea typeface="Franklin Gothic Book" charset="0"/>
                <a:cs typeface="Franklin Gothic Book" charset="0"/>
              </a:rPr>
              <a:t>dapps</a:t>
            </a:r>
            <a:endParaRPr lang="en-US" sz="3600" b="1" dirty="0">
              <a:solidFill>
                <a:srgbClr val="5B1554"/>
              </a:solidFill>
              <a:latin typeface="Franklin Gothic Book" charset="0"/>
              <a:ea typeface="Franklin Gothic Book" charset="0"/>
              <a:cs typeface="Franklin Gothic Book" charset="0"/>
            </a:endParaRPr>
          </a:p>
        </p:txBody>
      </p:sp>
      <p:pic>
        <p:nvPicPr>
          <p:cNvPr id="5" name="Picture 4">
            <a:extLst>
              <a:ext uri="{FF2B5EF4-FFF2-40B4-BE49-F238E27FC236}">
                <a16:creationId xmlns:a16="http://schemas.microsoft.com/office/drawing/2014/main" xmlns="" id="{C5D74CCB-031D-DC49-B0B0-A46D6C021F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49093" y="4202154"/>
            <a:ext cx="770738" cy="751922"/>
          </a:xfrm>
          <a:prstGeom prst="rect">
            <a:avLst/>
          </a:prstGeom>
        </p:spPr>
      </p:pic>
      <p:pic>
        <p:nvPicPr>
          <p:cNvPr id="6" name="Picture 5">
            <a:extLst>
              <a:ext uri="{FF2B5EF4-FFF2-40B4-BE49-F238E27FC236}">
                <a16:creationId xmlns:a16="http://schemas.microsoft.com/office/drawing/2014/main" xmlns="" id="{395EE389-B5CC-024C-A4BB-3C03F08E1E97}"/>
              </a:ext>
            </a:extLst>
          </p:cNvPr>
          <p:cNvPicPr>
            <a:picLocks noChangeAspect="1"/>
          </p:cNvPicPr>
          <p:nvPr/>
        </p:nvPicPr>
        <p:blipFill rotWithShape="1">
          <a:blip r:embed="rId4">
            <a:extLst>
              <a:ext uri="{28A0092B-C50C-407E-A947-70E740481C1C}">
                <a14:useLocalDpi xmlns:a14="http://schemas.microsoft.com/office/drawing/2010/main" val="0"/>
              </a:ext>
            </a:extLst>
          </a:blip>
          <a:srcRect l="29227" r="29228" b="25548"/>
          <a:stretch/>
        </p:blipFill>
        <p:spPr>
          <a:xfrm>
            <a:off x="4101687" y="2253913"/>
            <a:ext cx="818144" cy="1050776"/>
          </a:xfrm>
          <a:prstGeom prst="rect">
            <a:avLst/>
          </a:prstGeom>
        </p:spPr>
      </p:pic>
      <p:sp>
        <p:nvSpPr>
          <p:cNvPr id="7" name="TextBox 6">
            <a:extLst>
              <a:ext uri="{FF2B5EF4-FFF2-40B4-BE49-F238E27FC236}">
                <a16:creationId xmlns:a16="http://schemas.microsoft.com/office/drawing/2014/main" xmlns="" id="{4114463B-63B2-574D-9BFD-6BC2CB14A592}"/>
              </a:ext>
            </a:extLst>
          </p:cNvPr>
          <p:cNvSpPr txBox="1"/>
          <p:nvPr/>
        </p:nvSpPr>
        <p:spPr>
          <a:xfrm>
            <a:off x="5583767" y="2458021"/>
            <a:ext cx="2167467" cy="584775"/>
          </a:xfrm>
          <a:prstGeom prst="rect">
            <a:avLst/>
          </a:prstGeom>
          <a:noFill/>
        </p:spPr>
        <p:txBody>
          <a:bodyPr wrap="square" rtlCol="0">
            <a:spAutoFit/>
          </a:bodyPr>
          <a:lstStyle/>
          <a:p>
            <a:r>
              <a:rPr lang="en-IN" sz="3200" baseline="0" dirty="0">
                <a:latin typeface="Poppins ExtraLight" pitchFamily="2" charset="77"/>
                <a:cs typeface="Poppins ExtraLight" pitchFamily="2" charset="77"/>
              </a:rPr>
              <a:t>Ethereum</a:t>
            </a:r>
            <a:endParaRPr lang="en-US" sz="3200" dirty="0">
              <a:latin typeface="Poppins ExtraLight" pitchFamily="2" charset="77"/>
              <a:cs typeface="Poppins ExtraLight" pitchFamily="2" charset="77"/>
            </a:endParaRPr>
          </a:p>
        </p:txBody>
      </p:sp>
      <p:sp>
        <p:nvSpPr>
          <p:cNvPr id="8" name="TextBox 7">
            <a:extLst>
              <a:ext uri="{FF2B5EF4-FFF2-40B4-BE49-F238E27FC236}">
                <a16:creationId xmlns:a16="http://schemas.microsoft.com/office/drawing/2014/main" xmlns="" id="{91F2418F-E5F3-B141-95EF-24E2927A26E1}"/>
              </a:ext>
            </a:extLst>
          </p:cNvPr>
          <p:cNvSpPr txBox="1"/>
          <p:nvPr/>
        </p:nvSpPr>
        <p:spPr>
          <a:xfrm>
            <a:off x="5583768" y="4236020"/>
            <a:ext cx="2912532" cy="584775"/>
          </a:xfrm>
          <a:prstGeom prst="rect">
            <a:avLst/>
          </a:prstGeom>
          <a:noFill/>
        </p:spPr>
        <p:txBody>
          <a:bodyPr wrap="square" rtlCol="0">
            <a:spAutoFit/>
          </a:bodyPr>
          <a:lstStyle/>
          <a:p>
            <a:r>
              <a:rPr lang="en-IN" sz="3200" dirty="0">
                <a:latin typeface="Poppins ExtraLight" pitchFamily="2" charset="77"/>
                <a:cs typeface="Poppins ExtraLight" pitchFamily="2" charset="77"/>
              </a:rPr>
              <a:t>H</a:t>
            </a:r>
            <a:r>
              <a:rPr lang="en-IN" sz="3200" baseline="0" dirty="0">
                <a:latin typeface="Poppins ExtraLight" pitchFamily="2" charset="77"/>
                <a:cs typeface="Poppins ExtraLight" pitchFamily="2" charset="77"/>
              </a:rPr>
              <a:t>yperledger</a:t>
            </a:r>
            <a:endParaRPr lang="en-US" sz="3200" dirty="0">
              <a:latin typeface="Poppins ExtraLight" pitchFamily="2" charset="77"/>
              <a:cs typeface="Poppins ExtraLight" pitchFamily="2" charset="77"/>
            </a:endParaRPr>
          </a:p>
        </p:txBody>
      </p:sp>
      <p:sp>
        <p:nvSpPr>
          <p:cNvPr id="11" name="Rectangle 10"/>
          <p:cNvSpPr/>
          <p:nvPr/>
        </p:nvSpPr>
        <p:spPr>
          <a:xfrm>
            <a:off x="0" y="1"/>
            <a:ext cx="191069" cy="6858000"/>
          </a:xfrm>
          <a:prstGeom prst="rect">
            <a:avLst/>
          </a:prstGeom>
          <a:solidFill>
            <a:srgbClr val="5B15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defRPr/>
            </a:pPr>
            <a:endParaRPr lang="en-US" dirty="0">
              <a:solidFill>
                <a:schemeClr val="bg1"/>
              </a:solidFill>
              <a:latin typeface="Franklin Gothic Book" charset="0"/>
              <a:ea typeface="Franklin Gothic Book" charset="0"/>
              <a:cs typeface="Franklin Gothic Book" charset="0"/>
            </a:endParaRPr>
          </a:p>
        </p:txBody>
      </p:sp>
    </p:spTree>
    <p:extLst>
      <p:ext uri="{BB962C8B-B14F-4D97-AF65-F5344CB8AC3E}">
        <p14:creationId xmlns:p14="http://schemas.microsoft.com/office/powerpoint/2010/main" val="177077685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8914FAF-1F12-E945-B91B-AEDDC124B616}"/>
              </a:ext>
            </a:extLst>
          </p:cNvPr>
          <p:cNvSpPr>
            <a:spLocks noGrp="1"/>
          </p:cNvSpPr>
          <p:nvPr>
            <p:ph type="title"/>
          </p:nvPr>
        </p:nvSpPr>
        <p:spPr>
          <a:xfrm>
            <a:off x="418852" y="107155"/>
            <a:ext cx="8419101" cy="781845"/>
          </a:xfrm>
        </p:spPr>
        <p:txBody>
          <a:bodyPr>
            <a:normAutofit/>
          </a:bodyPr>
          <a:lstStyle/>
          <a:p>
            <a:r>
              <a:rPr lang="en-IN" sz="3600" b="1" dirty="0">
                <a:solidFill>
                  <a:srgbClr val="5B1554"/>
                </a:solidFill>
                <a:latin typeface="Franklin Gothic Book" charset="0"/>
                <a:ea typeface="Franklin Gothic Book" charset="0"/>
                <a:cs typeface="Franklin Gothic Book" charset="0"/>
              </a:rPr>
              <a:t>Terminologies in </a:t>
            </a:r>
            <a:r>
              <a:rPr lang="en-IN" sz="3600" b="1" dirty="0" smtClean="0">
                <a:solidFill>
                  <a:srgbClr val="5B1554"/>
                </a:solidFill>
                <a:latin typeface="Franklin Gothic Book" charset="0"/>
                <a:ea typeface="Franklin Gothic Book" charset="0"/>
                <a:cs typeface="Franklin Gothic Book" charset="0"/>
              </a:rPr>
              <a:t>Ethereum</a:t>
            </a:r>
            <a:endParaRPr lang="en-US" sz="3600" b="1" dirty="0">
              <a:solidFill>
                <a:srgbClr val="5B1554"/>
              </a:solidFill>
              <a:latin typeface="Franklin Gothic Book" charset="0"/>
              <a:ea typeface="Franklin Gothic Book" charset="0"/>
              <a:cs typeface="Franklin Gothic Book" charset="0"/>
            </a:endParaRPr>
          </a:p>
        </p:txBody>
      </p:sp>
      <p:pic>
        <p:nvPicPr>
          <p:cNvPr id="16" name="Picture 15">
            <a:extLst>
              <a:ext uri="{FF2B5EF4-FFF2-40B4-BE49-F238E27FC236}">
                <a16:creationId xmlns:a16="http://schemas.microsoft.com/office/drawing/2014/main" xmlns="" id="{BE232A8B-6E31-6F43-9C29-5B2B8D444BA9}"/>
              </a:ext>
            </a:extLst>
          </p:cNvPr>
          <p:cNvPicPr>
            <a:picLocks noChangeAspect="1"/>
          </p:cNvPicPr>
          <p:nvPr/>
        </p:nvPicPr>
        <p:blipFill rotWithShape="1">
          <a:blip r:embed="rId3">
            <a:extLst>
              <a:ext uri="{28A0092B-C50C-407E-A947-70E740481C1C}">
                <a14:useLocalDpi xmlns:a14="http://schemas.microsoft.com/office/drawing/2010/main" val="0"/>
              </a:ext>
            </a:extLst>
          </a:blip>
          <a:srcRect l="27463" t="27380" r="29254" b="52189"/>
          <a:stretch/>
        </p:blipFill>
        <p:spPr>
          <a:xfrm>
            <a:off x="1775037" y="5043281"/>
            <a:ext cx="4139989" cy="1380633"/>
          </a:xfrm>
          <a:prstGeom prst="rect">
            <a:avLst/>
          </a:prstGeom>
        </p:spPr>
      </p:pic>
      <p:sp>
        <p:nvSpPr>
          <p:cNvPr id="17" name="TextBox 16">
            <a:extLst>
              <a:ext uri="{FF2B5EF4-FFF2-40B4-BE49-F238E27FC236}">
                <a16:creationId xmlns:a16="http://schemas.microsoft.com/office/drawing/2014/main" xmlns="" id="{498FB394-599C-BA4E-A273-04EC822640BA}"/>
              </a:ext>
            </a:extLst>
          </p:cNvPr>
          <p:cNvSpPr txBox="1"/>
          <p:nvPr/>
        </p:nvSpPr>
        <p:spPr>
          <a:xfrm>
            <a:off x="900114" y="1864771"/>
            <a:ext cx="5589586" cy="2508379"/>
          </a:xfrm>
          <a:prstGeom prst="rect">
            <a:avLst/>
          </a:prstGeom>
          <a:noFill/>
        </p:spPr>
        <p:txBody>
          <a:bodyPr wrap="square" tIns="0" rtlCol="0">
            <a:spAutoFit/>
          </a:bodyPr>
          <a:lstStyle/>
          <a:p>
            <a:pPr marL="571500" indent="-457200">
              <a:buFont typeface="Wingdings" charset="2"/>
              <a:buChar char="ü"/>
            </a:pPr>
            <a:r>
              <a:rPr lang="en-IN" sz="3200" spc="-7" dirty="0" smtClean="0">
                <a:solidFill>
                  <a:srgbClr val="585858"/>
                </a:solidFill>
                <a:latin typeface="Arial"/>
                <a:cs typeface="Arial"/>
              </a:rPr>
              <a:t>Ether</a:t>
            </a:r>
            <a:endParaRPr lang="en-IN" sz="3200" spc="-7" dirty="0">
              <a:solidFill>
                <a:srgbClr val="585858"/>
              </a:solidFill>
              <a:latin typeface="Arial"/>
              <a:cs typeface="Arial"/>
            </a:endParaRPr>
          </a:p>
          <a:p>
            <a:pPr marL="571500" indent="-457200">
              <a:buFont typeface="Wingdings" charset="2"/>
              <a:buChar char="ü"/>
            </a:pPr>
            <a:r>
              <a:rPr lang="en-IN" sz="3200" spc="-7" dirty="0" smtClean="0">
                <a:solidFill>
                  <a:srgbClr val="585858"/>
                </a:solidFill>
                <a:latin typeface="Arial"/>
                <a:cs typeface="Arial"/>
              </a:rPr>
              <a:t>Gas</a:t>
            </a:r>
            <a:endParaRPr lang="en-IN" sz="3200" spc="-7" dirty="0">
              <a:solidFill>
                <a:srgbClr val="585858"/>
              </a:solidFill>
              <a:latin typeface="Arial"/>
              <a:cs typeface="Arial"/>
            </a:endParaRPr>
          </a:p>
          <a:p>
            <a:pPr marL="571500" indent="-457200">
              <a:buFont typeface="Wingdings" charset="2"/>
              <a:buChar char="ü"/>
            </a:pPr>
            <a:r>
              <a:rPr lang="en-IN" sz="3200" spc="-7" dirty="0" smtClean="0">
                <a:solidFill>
                  <a:srgbClr val="585858"/>
                </a:solidFill>
                <a:latin typeface="Arial"/>
                <a:cs typeface="Arial"/>
              </a:rPr>
              <a:t>Gas price and limit</a:t>
            </a:r>
            <a:endParaRPr lang="en-IN" sz="3200" spc="-7" dirty="0">
              <a:solidFill>
                <a:srgbClr val="585858"/>
              </a:solidFill>
              <a:latin typeface="Arial"/>
              <a:cs typeface="Arial"/>
            </a:endParaRPr>
          </a:p>
          <a:p>
            <a:pPr marL="571500" indent="-457200">
              <a:buFont typeface="Wingdings" charset="2"/>
              <a:buChar char="ü"/>
            </a:pPr>
            <a:r>
              <a:rPr lang="en-IN" sz="3200" spc="-7" dirty="0" smtClean="0">
                <a:solidFill>
                  <a:srgbClr val="585858"/>
                </a:solidFill>
                <a:latin typeface="Arial"/>
                <a:cs typeface="Arial"/>
              </a:rPr>
              <a:t>Accounts</a:t>
            </a:r>
            <a:endParaRPr lang="en-IN" sz="3200" spc="-7" dirty="0">
              <a:solidFill>
                <a:srgbClr val="585858"/>
              </a:solidFill>
              <a:latin typeface="Arial"/>
              <a:cs typeface="Arial"/>
            </a:endParaRPr>
          </a:p>
          <a:p>
            <a:pPr marL="571500" indent="-457200">
              <a:buFont typeface="Wingdings" charset="2"/>
              <a:buChar char="ü"/>
            </a:pPr>
            <a:r>
              <a:rPr lang="en-IN" sz="3200" spc="-7" dirty="0" smtClean="0">
                <a:solidFill>
                  <a:srgbClr val="585858"/>
                </a:solidFill>
                <a:latin typeface="Arial"/>
                <a:cs typeface="Arial"/>
              </a:rPr>
              <a:t>Transaction</a:t>
            </a:r>
            <a:endParaRPr lang="en-IN" sz="3200" spc="-7" dirty="0">
              <a:solidFill>
                <a:srgbClr val="585858"/>
              </a:solidFill>
              <a:latin typeface="Arial"/>
              <a:cs typeface="Arial"/>
            </a:endParaRPr>
          </a:p>
        </p:txBody>
      </p:sp>
      <p:pic>
        <p:nvPicPr>
          <p:cNvPr id="25" name="Picture 24">
            <a:extLst>
              <a:ext uri="{FF2B5EF4-FFF2-40B4-BE49-F238E27FC236}">
                <a16:creationId xmlns:a16="http://schemas.microsoft.com/office/drawing/2014/main" xmlns="" id="{27E4BA39-5F0F-E345-A9D3-B8C69CD984E0}"/>
              </a:ext>
            </a:extLst>
          </p:cNvPr>
          <p:cNvPicPr>
            <a:picLocks noChangeAspect="1"/>
          </p:cNvPicPr>
          <p:nvPr/>
        </p:nvPicPr>
        <p:blipFill rotWithShape="1">
          <a:blip r:embed="rId4">
            <a:extLst>
              <a:ext uri="{28A0092B-C50C-407E-A947-70E740481C1C}">
                <a14:useLocalDpi xmlns:a14="http://schemas.microsoft.com/office/drawing/2010/main" val="0"/>
              </a:ext>
            </a:extLst>
          </a:blip>
          <a:srcRect l="27164" t="56302" r="29254" b="9734"/>
          <a:stretch/>
        </p:blipFill>
        <p:spPr>
          <a:xfrm>
            <a:off x="7982148" y="5041144"/>
            <a:ext cx="3220000" cy="1264113"/>
          </a:xfrm>
          <a:prstGeom prst="rect">
            <a:avLst/>
          </a:prstGeom>
        </p:spPr>
      </p:pic>
      <p:sp>
        <p:nvSpPr>
          <p:cNvPr id="13" name="Rectangle 12"/>
          <p:cNvSpPr/>
          <p:nvPr/>
        </p:nvSpPr>
        <p:spPr>
          <a:xfrm>
            <a:off x="0" y="1"/>
            <a:ext cx="191069" cy="6858000"/>
          </a:xfrm>
          <a:prstGeom prst="rect">
            <a:avLst/>
          </a:prstGeom>
          <a:solidFill>
            <a:srgbClr val="5B15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defRPr/>
            </a:pPr>
            <a:endParaRPr lang="en-US" dirty="0">
              <a:solidFill>
                <a:schemeClr val="bg1"/>
              </a:solidFill>
              <a:latin typeface="Franklin Gothic Book" charset="0"/>
              <a:ea typeface="Franklin Gothic Book" charset="0"/>
              <a:cs typeface="Franklin Gothic Book" charset="0"/>
            </a:endParaRPr>
          </a:p>
        </p:txBody>
      </p:sp>
    </p:spTree>
    <p:extLst>
      <p:ext uri="{BB962C8B-B14F-4D97-AF65-F5344CB8AC3E}">
        <p14:creationId xmlns:p14="http://schemas.microsoft.com/office/powerpoint/2010/main" val="365367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8914FAF-1F12-E945-B91B-AEDDC124B616}"/>
              </a:ext>
            </a:extLst>
          </p:cNvPr>
          <p:cNvSpPr>
            <a:spLocks noGrp="1"/>
          </p:cNvSpPr>
          <p:nvPr>
            <p:ph type="title"/>
          </p:nvPr>
        </p:nvSpPr>
        <p:spPr>
          <a:xfrm>
            <a:off x="328768" y="0"/>
            <a:ext cx="8906934" cy="965200"/>
          </a:xfrm>
        </p:spPr>
        <p:txBody>
          <a:bodyPr>
            <a:normAutofit/>
          </a:bodyPr>
          <a:lstStyle/>
          <a:p>
            <a:r>
              <a:rPr lang="en-IN" sz="3600" b="1" dirty="0" smtClean="0">
                <a:solidFill>
                  <a:srgbClr val="5B1554"/>
                </a:solidFill>
                <a:latin typeface="Franklin Gothic Book" charset="0"/>
                <a:ea typeface="Franklin Gothic Book" charset="0"/>
                <a:cs typeface="Franklin Gothic Book" charset="0"/>
              </a:rPr>
              <a:t> Ethereum </a:t>
            </a:r>
            <a:r>
              <a:rPr lang="en-IN" sz="3600" b="1" dirty="0">
                <a:solidFill>
                  <a:srgbClr val="5B1554"/>
                </a:solidFill>
                <a:latin typeface="Franklin Gothic Book" charset="0"/>
                <a:ea typeface="Franklin Gothic Book" charset="0"/>
                <a:cs typeface="Franklin Gothic Book" charset="0"/>
              </a:rPr>
              <a:t>vs </a:t>
            </a:r>
            <a:r>
              <a:rPr lang="en-IN" sz="3600" b="1" dirty="0">
                <a:solidFill>
                  <a:srgbClr val="5B1554"/>
                </a:solidFill>
                <a:latin typeface="Franklin Gothic Book" charset="0"/>
                <a:ea typeface="Franklin Gothic Book" charset="0"/>
                <a:cs typeface="Franklin Gothic Book" charset="0"/>
              </a:rPr>
              <a:t>Hyperledger</a:t>
            </a:r>
            <a:endParaRPr lang="en-US" sz="3600" b="1" dirty="0">
              <a:solidFill>
                <a:srgbClr val="5B1554"/>
              </a:solidFill>
              <a:latin typeface="Franklin Gothic Book" charset="0"/>
              <a:ea typeface="Franklin Gothic Book" charset="0"/>
              <a:cs typeface="Franklin Gothic Book" charset="0"/>
            </a:endParaRPr>
          </a:p>
        </p:txBody>
      </p:sp>
      <p:sp>
        <p:nvSpPr>
          <p:cNvPr id="7" name="TextBox 6">
            <a:extLst>
              <a:ext uri="{FF2B5EF4-FFF2-40B4-BE49-F238E27FC236}">
                <a16:creationId xmlns:a16="http://schemas.microsoft.com/office/drawing/2014/main" xmlns="" id="{4114463B-63B2-574D-9BFD-6BC2CB14A592}"/>
              </a:ext>
            </a:extLst>
          </p:cNvPr>
          <p:cNvSpPr txBox="1"/>
          <p:nvPr/>
        </p:nvSpPr>
        <p:spPr>
          <a:xfrm>
            <a:off x="698500" y="1579034"/>
            <a:ext cx="4698999" cy="3000821"/>
          </a:xfrm>
          <a:prstGeom prst="rect">
            <a:avLst/>
          </a:prstGeom>
          <a:noFill/>
        </p:spPr>
        <p:txBody>
          <a:bodyPr wrap="square" tIns="0" rtlCol="0">
            <a:spAutoFit/>
          </a:bodyPr>
          <a:lstStyle/>
          <a:p>
            <a:pPr marL="571500" indent="-457200">
              <a:buFont typeface="Wingdings" charset="2"/>
              <a:buChar char="ü"/>
            </a:pPr>
            <a:r>
              <a:rPr lang="en-IN" sz="3200" spc="-7" dirty="0">
                <a:solidFill>
                  <a:srgbClr val="585858"/>
                </a:solidFill>
                <a:latin typeface="Arial"/>
                <a:cs typeface="Arial"/>
              </a:rPr>
              <a:t>Network</a:t>
            </a:r>
          </a:p>
          <a:p>
            <a:pPr marL="571500" indent="-457200">
              <a:buFont typeface="Wingdings" charset="2"/>
              <a:buChar char="ü"/>
            </a:pPr>
            <a:r>
              <a:rPr lang="en-IN" sz="3200" spc="-7" dirty="0">
                <a:solidFill>
                  <a:srgbClr val="585858"/>
                </a:solidFill>
                <a:latin typeface="Arial"/>
                <a:cs typeface="Arial"/>
              </a:rPr>
              <a:t>Cryptocurrency</a:t>
            </a:r>
          </a:p>
          <a:p>
            <a:pPr marL="571500" indent="-457200">
              <a:buFont typeface="Wingdings" charset="2"/>
              <a:buChar char="ü"/>
            </a:pPr>
            <a:r>
              <a:rPr lang="en-IN" sz="3200" spc="-7" dirty="0">
                <a:solidFill>
                  <a:srgbClr val="585858"/>
                </a:solidFill>
                <a:latin typeface="Arial"/>
                <a:cs typeface="Arial"/>
              </a:rPr>
              <a:t>Consensus</a:t>
            </a:r>
          </a:p>
          <a:p>
            <a:pPr marL="571500" indent="-457200">
              <a:buFont typeface="Wingdings" charset="2"/>
              <a:buChar char="ü"/>
            </a:pPr>
            <a:r>
              <a:rPr lang="en-IN" sz="3200" spc="-7" dirty="0">
                <a:solidFill>
                  <a:srgbClr val="585858"/>
                </a:solidFill>
                <a:latin typeface="Arial"/>
                <a:cs typeface="Arial"/>
              </a:rPr>
              <a:t>Smart contract</a:t>
            </a:r>
          </a:p>
          <a:p>
            <a:pPr marL="571500" indent="-457200">
              <a:buFont typeface="Wingdings" charset="2"/>
              <a:buChar char="ü"/>
            </a:pPr>
            <a:r>
              <a:rPr lang="en-IN" sz="3200" spc="-7" dirty="0">
                <a:solidFill>
                  <a:srgbClr val="585858"/>
                </a:solidFill>
                <a:latin typeface="Arial"/>
                <a:cs typeface="Arial"/>
              </a:rPr>
              <a:t>Language</a:t>
            </a:r>
          </a:p>
          <a:p>
            <a:pPr marL="571500" indent="-457200">
              <a:buFont typeface="Wingdings" charset="2"/>
              <a:buChar char="ü"/>
            </a:pPr>
            <a:r>
              <a:rPr lang="en-IN" sz="3200" spc="-7" dirty="0">
                <a:solidFill>
                  <a:srgbClr val="585858"/>
                </a:solidFill>
                <a:latin typeface="Arial"/>
                <a:cs typeface="Arial"/>
              </a:rPr>
              <a:t>Maintenance</a:t>
            </a:r>
          </a:p>
        </p:txBody>
      </p:sp>
      <p:sp>
        <p:nvSpPr>
          <p:cNvPr id="16" name="Rectangle 15"/>
          <p:cNvSpPr/>
          <p:nvPr/>
        </p:nvSpPr>
        <p:spPr>
          <a:xfrm>
            <a:off x="0" y="1"/>
            <a:ext cx="191069" cy="6858000"/>
          </a:xfrm>
          <a:prstGeom prst="rect">
            <a:avLst/>
          </a:prstGeom>
          <a:solidFill>
            <a:srgbClr val="5B15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defRPr/>
            </a:pPr>
            <a:endParaRPr lang="en-US" dirty="0">
              <a:solidFill>
                <a:schemeClr val="bg1"/>
              </a:solidFill>
              <a:latin typeface="Franklin Gothic Book" charset="0"/>
              <a:ea typeface="Franklin Gothic Book" charset="0"/>
              <a:cs typeface="Franklin Gothic Book" charset="0"/>
            </a:endParaRPr>
          </a:p>
        </p:txBody>
      </p:sp>
    </p:spTree>
    <p:extLst>
      <p:ext uri="{BB962C8B-B14F-4D97-AF65-F5344CB8AC3E}">
        <p14:creationId xmlns:p14="http://schemas.microsoft.com/office/powerpoint/2010/main" val="229218324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0" y="1"/>
            <a:ext cx="191069" cy="6858000"/>
          </a:xfrm>
          <a:prstGeom prst="rect">
            <a:avLst/>
          </a:prstGeom>
          <a:solidFill>
            <a:srgbClr val="5B15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defRPr/>
            </a:pPr>
            <a:endParaRPr lang="en-US" dirty="0">
              <a:solidFill>
                <a:schemeClr val="bg1"/>
              </a:solidFill>
              <a:latin typeface="Franklin Gothic Book" charset="0"/>
              <a:ea typeface="Franklin Gothic Book" charset="0"/>
              <a:cs typeface="Franklin Gothic Book" charset="0"/>
            </a:endParaRPr>
          </a:p>
        </p:txBody>
      </p:sp>
      <p:pic>
        <p:nvPicPr>
          <p:cNvPr id="19" name="Picture 18"/>
          <p:cNvPicPr>
            <a:picLocks noChangeAspect="1"/>
          </p:cNvPicPr>
          <p:nvPr/>
        </p:nvPicPr>
        <p:blipFill>
          <a:blip r:embed="rId2"/>
          <a:stretch>
            <a:fillRect/>
          </a:stretch>
        </p:blipFill>
        <p:spPr>
          <a:xfrm>
            <a:off x="2730500" y="708950"/>
            <a:ext cx="6096000" cy="5440102"/>
          </a:xfrm>
          <a:prstGeom prst="rect">
            <a:avLst/>
          </a:prstGeom>
        </p:spPr>
      </p:pic>
      <p:sp>
        <p:nvSpPr>
          <p:cNvPr id="21" name="object 2"/>
          <p:cNvSpPr txBox="1">
            <a:spLocks noGrp="1"/>
          </p:cNvSpPr>
          <p:nvPr>
            <p:ph type="title"/>
          </p:nvPr>
        </p:nvSpPr>
        <p:spPr>
          <a:xfrm>
            <a:off x="191069" y="68766"/>
            <a:ext cx="11442131" cy="570242"/>
          </a:xfrm>
          <a:prstGeom prst="rect">
            <a:avLst/>
          </a:prstGeom>
        </p:spPr>
        <p:txBody>
          <a:bodyPr vert="horz" wrap="square" lIns="0" tIns="16087" rIns="0" bIns="0" rtlCol="0" anchor="ctr">
            <a:spAutoFit/>
          </a:bodyPr>
          <a:lstStyle/>
          <a:p>
            <a:pPr marL="16933">
              <a:lnSpc>
                <a:spcPct val="100000"/>
              </a:lnSpc>
              <a:spcBef>
                <a:spcPts val="127"/>
              </a:spcBef>
            </a:pPr>
            <a:r>
              <a:rPr lang="en-US" sz="3600" dirty="0" smtClean="0">
                <a:solidFill>
                  <a:srgbClr val="660066"/>
                </a:solidFill>
                <a:latin typeface="Franklin Gothic Book" charset="0"/>
                <a:ea typeface="Franklin Gothic Book" charset="0"/>
                <a:cs typeface="Franklin Gothic Book" charset="0"/>
              </a:rPr>
              <a:t>   </a:t>
            </a:r>
            <a:r>
              <a:rPr sz="3600" dirty="0" smtClean="0">
                <a:solidFill>
                  <a:srgbClr val="660066"/>
                </a:solidFill>
                <a:latin typeface="Franklin Gothic Book" charset="0"/>
                <a:ea typeface="Franklin Gothic Book" charset="0"/>
                <a:cs typeface="Franklin Gothic Book" charset="0"/>
              </a:rPr>
              <a:t>Current </a:t>
            </a:r>
            <a:r>
              <a:rPr lang="en-US" sz="3600" dirty="0" smtClean="0">
                <a:solidFill>
                  <a:srgbClr val="660066"/>
                </a:solidFill>
                <a:latin typeface="Franklin Gothic Book" charset="0"/>
                <a:ea typeface="Franklin Gothic Book" charset="0"/>
                <a:cs typeface="Franklin Gothic Book" charset="0"/>
              </a:rPr>
              <a:t>Banking </a:t>
            </a:r>
            <a:r>
              <a:rPr sz="3600" dirty="0" smtClean="0">
                <a:solidFill>
                  <a:srgbClr val="660066"/>
                </a:solidFill>
                <a:latin typeface="Franklin Gothic Book" charset="0"/>
                <a:ea typeface="Franklin Gothic Book" charset="0"/>
                <a:cs typeface="Franklin Gothic Book" charset="0"/>
              </a:rPr>
              <a:t>System</a:t>
            </a:r>
            <a:endParaRPr sz="3600" dirty="0">
              <a:solidFill>
                <a:srgbClr val="660066"/>
              </a:solidFill>
              <a:latin typeface="Franklin Gothic Book" charset="0"/>
              <a:ea typeface="Franklin Gothic Book" charset="0"/>
              <a:cs typeface="Franklin Gothic Book" charset="0"/>
            </a:endParaRPr>
          </a:p>
        </p:txBody>
      </p:sp>
    </p:spTree>
    <p:extLst>
      <p:ext uri="{BB962C8B-B14F-4D97-AF65-F5344CB8AC3E}">
        <p14:creationId xmlns:p14="http://schemas.microsoft.com/office/powerpoint/2010/main" val="73514430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8914FAF-1F12-E945-B91B-AEDDC124B616}"/>
              </a:ext>
            </a:extLst>
          </p:cNvPr>
          <p:cNvSpPr>
            <a:spLocks noGrp="1"/>
          </p:cNvSpPr>
          <p:nvPr>
            <p:ph type="title"/>
          </p:nvPr>
        </p:nvSpPr>
        <p:spPr>
          <a:xfrm>
            <a:off x="296333" y="94193"/>
            <a:ext cx="8906934" cy="858308"/>
          </a:xfrm>
        </p:spPr>
        <p:txBody>
          <a:bodyPr>
            <a:normAutofit/>
          </a:bodyPr>
          <a:lstStyle/>
          <a:p>
            <a:r>
              <a:rPr lang="en-IN" sz="3600" b="1" dirty="0" smtClean="0">
                <a:solidFill>
                  <a:srgbClr val="5B1554"/>
                </a:solidFill>
                <a:latin typeface="Franklin Gothic Book" charset="0"/>
                <a:ea typeface="Franklin Gothic Book" charset="0"/>
                <a:cs typeface="Franklin Gothic Book" charset="0"/>
              </a:rPr>
              <a:t> Bitcoin </a:t>
            </a:r>
            <a:r>
              <a:rPr lang="en-IN" sz="3600" b="1" dirty="0">
                <a:solidFill>
                  <a:srgbClr val="5B1554"/>
                </a:solidFill>
                <a:latin typeface="Franklin Gothic Book" charset="0"/>
                <a:ea typeface="Franklin Gothic Book" charset="0"/>
                <a:cs typeface="Franklin Gothic Book" charset="0"/>
              </a:rPr>
              <a:t>vs Ethereum</a:t>
            </a:r>
            <a:endParaRPr lang="en-US" sz="3600" b="1" dirty="0">
              <a:solidFill>
                <a:srgbClr val="5B1554"/>
              </a:solidFill>
              <a:latin typeface="Franklin Gothic Book" charset="0"/>
              <a:ea typeface="Franklin Gothic Book" charset="0"/>
              <a:cs typeface="Franklin Gothic Book" charset="0"/>
            </a:endParaRPr>
          </a:p>
        </p:txBody>
      </p:sp>
      <p:sp>
        <p:nvSpPr>
          <p:cNvPr id="7" name="TextBox 6">
            <a:extLst>
              <a:ext uri="{FF2B5EF4-FFF2-40B4-BE49-F238E27FC236}">
                <a16:creationId xmlns:a16="http://schemas.microsoft.com/office/drawing/2014/main" xmlns="" id="{4114463B-63B2-574D-9BFD-6BC2CB14A592}"/>
              </a:ext>
            </a:extLst>
          </p:cNvPr>
          <p:cNvSpPr txBox="1"/>
          <p:nvPr/>
        </p:nvSpPr>
        <p:spPr>
          <a:xfrm>
            <a:off x="524933" y="1629834"/>
            <a:ext cx="5549899" cy="3000821"/>
          </a:xfrm>
          <a:prstGeom prst="rect">
            <a:avLst/>
          </a:prstGeom>
          <a:noFill/>
        </p:spPr>
        <p:txBody>
          <a:bodyPr wrap="square" tIns="0" rtlCol="0">
            <a:spAutoFit/>
          </a:bodyPr>
          <a:lstStyle/>
          <a:p>
            <a:pPr marL="571500" indent="-457200">
              <a:buFont typeface="Wingdings" charset="2"/>
              <a:buChar char="ü"/>
            </a:pPr>
            <a:r>
              <a:rPr lang="en-IN" sz="3200" spc="-7" dirty="0">
                <a:solidFill>
                  <a:srgbClr val="585858"/>
                </a:solidFill>
                <a:latin typeface="Arial"/>
                <a:cs typeface="Arial"/>
              </a:rPr>
              <a:t>Supply</a:t>
            </a:r>
          </a:p>
          <a:p>
            <a:pPr marL="571500" indent="-457200">
              <a:buFont typeface="Wingdings" charset="2"/>
              <a:buChar char="ü"/>
            </a:pPr>
            <a:r>
              <a:rPr lang="en-IN" sz="3200" spc="-7" dirty="0">
                <a:solidFill>
                  <a:srgbClr val="585858"/>
                </a:solidFill>
                <a:latin typeface="Arial"/>
                <a:cs typeface="Arial"/>
              </a:rPr>
              <a:t>Block Time</a:t>
            </a:r>
          </a:p>
          <a:p>
            <a:pPr marL="571500" indent="-457200">
              <a:buFont typeface="Wingdings" charset="2"/>
              <a:buChar char="ü"/>
            </a:pPr>
            <a:r>
              <a:rPr lang="en-IN" sz="3200" spc="-7" dirty="0">
                <a:solidFill>
                  <a:srgbClr val="585858"/>
                </a:solidFill>
                <a:latin typeface="Arial"/>
                <a:cs typeface="Arial"/>
              </a:rPr>
              <a:t>Block Size</a:t>
            </a:r>
          </a:p>
          <a:p>
            <a:pPr marL="571500" indent="-457200">
              <a:buFont typeface="Wingdings" charset="2"/>
              <a:buChar char="ü"/>
            </a:pPr>
            <a:r>
              <a:rPr lang="en-IN" sz="3200" spc="-7" dirty="0">
                <a:solidFill>
                  <a:srgbClr val="585858"/>
                </a:solidFill>
                <a:latin typeface="Arial"/>
                <a:cs typeface="Arial"/>
              </a:rPr>
              <a:t>Type of Addresses</a:t>
            </a:r>
          </a:p>
          <a:p>
            <a:pPr marL="571500" indent="-457200">
              <a:buFont typeface="Wingdings" charset="2"/>
              <a:buChar char="ü"/>
            </a:pPr>
            <a:r>
              <a:rPr lang="en-IN" sz="3200" spc="-7" dirty="0">
                <a:solidFill>
                  <a:srgbClr val="585858"/>
                </a:solidFill>
                <a:latin typeface="Arial"/>
                <a:cs typeface="Arial"/>
              </a:rPr>
              <a:t>Smart contracts</a:t>
            </a:r>
          </a:p>
          <a:p>
            <a:pPr marL="571500" indent="-457200">
              <a:buFont typeface="Wingdings" charset="2"/>
              <a:buChar char="ü"/>
            </a:pPr>
            <a:r>
              <a:rPr lang="en-IN" sz="3200" spc="-7" dirty="0">
                <a:solidFill>
                  <a:srgbClr val="585858"/>
                </a:solidFill>
                <a:latin typeface="Arial"/>
                <a:cs typeface="Arial"/>
              </a:rPr>
              <a:t>Hashing Algorithm</a:t>
            </a:r>
          </a:p>
        </p:txBody>
      </p:sp>
      <p:sp>
        <p:nvSpPr>
          <p:cNvPr id="16" name="Rectangle 15"/>
          <p:cNvSpPr/>
          <p:nvPr/>
        </p:nvSpPr>
        <p:spPr>
          <a:xfrm>
            <a:off x="0" y="1"/>
            <a:ext cx="191069" cy="6858000"/>
          </a:xfrm>
          <a:prstGeom prst="rect">
            <a:avLst/>
          </a:prstGeom>
          <a:solidFill>
            <a:srgbClr val="5B15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defRPr/>
            </a:pPr>
            <a:endParaRPr lang="en-US" dirty="0">
              <a:solidFill>
                <a:schemeClr val="bg1"/>
              </a:solidFill>
              <a:latin typeface="Franklin Gothic Book" charset="0"/>
              <a:ea typeface="Franklin Gothic Book" charset="0"/>
              <a:cs typeface="Franklin Gothic Book" charset="0"/>
            </a:endParaRPr>
          </a:p>
        </p:txBody>
      </p:sp>
    </p:spTree>
    <p:extLst>
      <p:ext uri="{BB962C8B-B14F-4D97-AF65-F5344CB8AC3E}">
        <p14:creationId xmlns:p14="http://schemas.microsoft.com/office/powerpoint/2010/main" val="144154184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8914FAF-1F12-E945-B91B-AEDDC124B616}"/>
              </a:ext>
            </a:extLst>
          </p:cNvPr>
          <p:cNvSpPr>
            <a:spLocks noGrp="1"/>
          </p:cNvSpPr>
          <p:nvPr>
            <p:ph type="title"/>
          </p:nvPr>
        </p:nvSpPr>
        <p:spPr>
          <a:xfrm>
            <a:off x="4228775" y="367350"/>
            <a:ext cx="3735917" cy="1325563"/>
          </a:xfrm>
        </p:spPr>
        <p:txBody>
          <a:bodyPr>
            <a:normAutofit/>
          </a:bodyPr>
          <a:lstStyle/>
          <a:p>
            <a:pPr algn="ctr"/>
            <a:r>
              <a:rPr lang="en-IN" sz="3600" b="1" dirty="0">
                <a:solidFill>
                  <a:schemeClr val="tx1">
                    <a:lumMod val="75000"/>
                    <a:lumOff val="25000"/>
                  </a:schemeClr>
                </a:solidFill>
                <a:latin typeface="Poppins" pitchFamily="2" charset="77"/>
                <a:cs typeface="Poppins" pitchFamily="2" charset="77"/>
              </a:rPr>
              <a:t>DAPPS</a:t>
            </a:r>
            <a:endParaRPr lang="en-US" sz="3600" b="1" dirty="0">
              <a:solidFill>
                <a:schemeClr val="tx1">
                  <a:lumMod val="75000"/>
                  <a:lumOff val="25000"/>
                </a:schemeClr>
              </a:solidFill>
              <a:latin typeface="Poppins" pitchFamily="2" charset="77"/>
              <a:cs typeface="Poppins" pitchFamily="2" charset="77"/>
            </a:endParaRPr>
          </a:p>
        </p:txBody>
      </p:sp>
      <p:pic>
        <p:nvPicPr>
          <p:cNvPr id="16" name="Content Placeholder 3">
            <a:extLst>
              <a:ext uri="{FF2B5EF4-FFF2-40B4-BE49-F238E27FC236}">
                <a16:creationId xmlns:a16="http://schemas.microsoft.com/office/drawing/2014/main" xmlns="" id="{80B1C5FD-4349-CB4F-BD80-CCA9574F28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51194" y="1438593"/>
            <a:ext cx="6529536" cy="3729038"/>
          </a:xfrm>
          <a:prstGeom prst="rect">
            <a:avLst/>
          </a:prstGeom>
        </p:spPr>
      </p:pic>
      <p:pic>
        <p:nvPicPr>
          <p:cNvPr id="17" name="Picture 16">
            <a:extLst>
              <a:ext uri="{FF2B5EF4-FFF2-40B4-BE49-F238E27FC236}">
                <a16:creationId xmlns:a16="http://schemas.microsoft.com/office/drawing/2014/main" xmlns="" id="{017BB25A-FAD7-0342-BB1E-3D9718662EB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34802" y="5376670"/>
            <a:ext cx="1009370" cy="942631"/>
          </a:xfrm>
          <a:prstGeom prst="rect">
            <a:avLst/>
          </a:prstGeom>
        </p:spPr>
      </p:pic>
      <p:pic>
        <p:nvPicPr>
          <p:cNvPr id="18" name="Picture 17">
            <a:extLst>
              <a:ext uri="{FF2B5EF4-FFF2-40B4-BE49-F238E27FC236}">
                <a16:creationId xmlns:a16="http://schemas.microsoft.com/office/drawing/2014/main" xmlns="" id="{18A290FE-416D-6943-BF19-37B68CE24C4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15718" y="5227795"/>
            <a:ext cx="1997414" cy="1268425"/>
          </a:xfrm>
          <a:prstGeom prst="rect">
            <a:avLst/>
          </a:prstGeom>
        </p:spPr>
      </p:pic>
      <p:pic>
        <p:nvPicPr>
          <p:cNvPr id="19" name="Picture 18">
            <a:extLst>
              <a:ext uri="{FF2B5EF4-FFF2-40B4-BE49-F238E27FC236}">
                <a16:creationId xmlns:a16="http://schemas.microsoft.com/office/drawing/2014/main" xmlns="" id="{EB792536-513E-C846-B1D2-4A2AA67B827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64692" y="5378603"/>
            <a:ext cx="1774284" cy="996922"/>
          </a:xfrm>
          <a:prstGeom prst="rect">
            <a:avLst/>
          </a:prstGeom>
        </p:spPr>
      </p:pic>
      <p:sp>
        <p:nvSpPr>
          <p:cNvPr id="8" name="Rectangle 7"/>
          <p:cNvSpPr/>
          <p:nvPr/>
        </p:nvSpPr>
        <p:spPr>
          <a:xfrm>
            <a:off x="0" y="1"/>
            <a:ext cx="191069" cy="6858000"/>
          </a:xfrm>
          <a:prstGeom prst="rect">
            <a:avLst/>
          </a:prstGeom>
          <a:solidFill>
            <a:srgbClr val="5B15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defRPr/>
            </a:pPr>
            <a:endParaRPr lang="en-US" dirty="0">
              <a:solidFill>
                <a:schemeClr val="bg1"/>
              </a:solidFill>
              <a:latin typeface="Franklin Gothic Book" charset="0"/>
              <a:ea typeface="Franklin Gothic Book" charset="0"/>
              <a:cs typeface="Franklin Gothic Book" charset="0"/>
            </a:endParaRPr>
          </a:p>
        </p:txBody>
      </p:sp>
    </p:spTree>
    <p:extLst>
      <p:ext uri="{BB962C8B-B14F-4D97-AF65-F5344CB8AC3E}">
        <p14:creationId xmlns:p14="http://schemas.microsoft.com/office/powerpoint/2010/main" val="227211011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8914FAF-1F12-E945-B91B-AEDDC124B616}"/>
              </a:ext>
            </a:extLst>
          </p:cNvPr>
          <p:cNvSpPr>
            <a:spLocks noGrp="1"/>
          </p:cNvSpPr>
          <p:nvPr>
            <p:ph type="title"/>
          </p:nvPr>
        </p:nvSpPr>
        <p:spPr>
          <a:xfrm>
            <a:off x="4228775" y="367350"/>
            <a:ext cx="3735917" cy="1325563"/>
          </a:xfrm>
        </p:spPr>
        <p:txBody>
          <a:bodyPr>
            <a:normAutofit/>
          </a:bodyPr>
          <a:lstStyle/>
          <a:p>
            <a:pPr algn="ctr"/>
            <a:r>
              <a:rPr lang="en-IN" sz="3600" b="1" dirty="0" smtClean="0">
                <a:solidFill>
                  <a:schemeClr val="tx1">
                    <a:lumMod val="75000"/>
                    <a:lumOff val="25000"/>
                  </a:schemeClr>
                </a:solidFill>
                <a:latin typeface="Poppins" pitchFamily="2" charset="77"/>
                <a:cs typeface="Poppins" pitchFamily="2" charset="77"/>
              </a:rPr>
              <a:t>DAOS</a:t>
            </a:r>
            <a:endParaRPr lang="en-US" sz="3600" b="1" dirty="0">
              <a:solidFill>
                <a:schemeClr val="tx1">
                  <a:lumMod val="75000"/>
                  <a:lumOff val="25000"/>
                </a:schemeClr>
              </a:solidFill>
              <a:latin typeface="Poppins" pitchFamily="2" charset="77"/>
              <a:cs typeface="Poppins" pitchFamily="2" charset="77"/>
            </a:endParaRPr>
          </a:p>
        </p:txBody>
      </p:sp>
      <p:pic>
        <p:nvPicPr>
          <p:cNvPr id="19" name="Picture 18">
            <a:extLst>
              <a:ext uri="{FF2B5EF4-FFF2-40B4-BE49-F238E27FC236}">
                <a16:creationId xmlns:a16="http://schemas.microsoft.com/office/drawing/2014/main" xmlns="" id="{EB792536-513E-C846-B1D2-4A2AA67B82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73358" y="5233697"/>
            <a:ext cx="1774284" cy="996922"/>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90054" y="1447800"/>
            <a:ext cx="5547360" cy="4250267"/>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0289" y="4936913"/>
            <a:ext cx="2369820" cy="1234440"/>
          </a:xfrm>
          <a:prstGeom prst="rect">
            <a:avLst/>
          </a:prstGeom>
        </p:spPr>
      </p:pic>
      <p:sp>
        <p:nvSpPr>
          <p:cNvPr id="7" name="Rectangle 6"/>
          <p:cNvSpPr/>
          <p:nvPr/>
        </p:nvSpPr>
        <p:spPr>
          <a:xfrm>
            <a:off x="0" y="1"/>
            <a:ext cx="191069" cy="6858000"/>
          </a:xfrm>
          <a:prstGeom prst="rect">
            <a:avLst/>
          </a:prstGeom>
          <a:solidFill>
            <a:srgbClr val="5B15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defRPr/>
            </a:pPr>
            <a:endParaRPr lang="en-US" dirty="0">
              <a:solidFill>
                <a:schemeClr val="bg1"/>
              </a:solidFill>
              <a:latin typeface="Franklin Gothic Book" charset="0"/>
              <a:ea typeface="Franklin Gothic Book" charset="0"/>
              <a:cs typeface="Franklin Gothic Book" charset="0"/>
            </a:endParaRPr>
          </a:p>
        </p:txBody>
      </p:sp>
    </p:spTree>
    <p:extLst>
      <p:ext uri="{BB962C8B-B14F-4D97-AF65-F5344CB8AC3E}">
        <p14:creationId xmlns:p14="http://schemas.microsoft.com/office/powerpoint/2010/main" val="352483817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8914FAF-1F12-E945-B91B-AEDDC124B616}"/>
              </a:ext>
            </a:extLst>
          </p:cNvPr>
          <p:cNvSpPr>
            <a:spLocks noGrp="1"/>
          </p:cNvSpPr>
          <p:nvPr>
            <p:ph type="title"/>
          </p:nvPr>
        </p:nvSpPr>
        <p:spPr>
          <a:xfrm>
            <a:off x="2649089" y="450498"/>
            <a:ext cx="8419101" cy="1325563"/>
          </a:xfrm>
        </p:spPr>
        <p:txBody>
          <a:bodyPr>
            <a:normAutofit/>
          </a:bodyPr>
          <a:lstStyle/>
          <a:p>
            <a:pPr algn="ctr"/>
            <a:r>
              <a:rPr lang="en-IN" sz="3600" b="1" dirty="0">
                <a:solidFill>
                  <a:schemeClr val="tx1">
                    <a:lumMod val="75000"/>
                    <a:lumOff val="25000"/>
                  </a:schemeClr>
                </a:solidFill>
                <a:latin typeface="Poppins" pitchFamily="2" charset="77"/>
                <a:cs typeface="Poppins" pitchFamily="2" charset="77"/>
              </a:rPr>
              <a:t>ETHEREUM ECOSYSTEM FOR </a:t>
            </a:r>
            <a:r>
              <a:rPr lang="en-IN" sz="3600" b="1" dirty="0" smtClean="0">
                <a:solidFill>
                  <a:schemeClr val="tx1">
                    <a:lumMod val="75000"/>
                    <a:lumOff val="25000"/>
                  </a:schemeClr>
                </a:solidFill>
                <a:latin typeface="Poppins" pitchFamily="2" charset="77"/>
                <a:cs typeface="Poppins" pitchFamily="2" charset="77"/>
              </a:rPr>
              <a:t>BUILDING DAPPS</a:t>
            </a:r>
            <a:endParaRPr lang="en-US" sz="3600" b="1" dirty="0">
              <a:solidFill>
                <a:schemeClr val="tx1">
                  <a:lumMod val="75000"/>
                  <a:lumOff val="25000"/>
                </a:schemeClr>
              </a:solidFill>
              <a:latin typeface="Poppins" pitchFamily="2" charset="77"/>
              <a:cs typeface="Poppins" pitchFamily="2" charset="77"/>
            </a:endParaRPr>
          </a:p>
        </p:txBody>
      </p:sp>
      <p:pic>
        <p:nvPicPr>
          <p:cNvPr id="8" name="Picture 7">
            <a:extLst>
              <a:ext uri="{FF2B5EF4-FFF2-40B4-BE49-F238E27FC236}">
                <a16:creationId xmlns:a16="http://schemas.microsoft.com/office/drawing/2014/main" xmlns="" id="{33CCC774-99F1-2846-985C-91244B6C8AE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05188" y="1985763"/>
            <a:ext cx="1229844" cy="670824"/>
          </a:xfrm>
          <a:prstGeom prst="rect">
            <a:avLst/>
          </a:prstGeom>
        </p:spPr>
      </p:pic>
      <p:pic>
        <p:nvPicPr>
          <p:cNvPr id="10" name="Picture 9">
            <a:extLst>
              <a:ext uri="{FF2B5EF4-FFF2-40B4-BE49-F238E27FC236}">
                <a16:creationId xmlns:a16="http://schemas.microsoft.com/office/drawing/2014/main" xmlns="" id="{8AD5D2F0-6DE0-0D43-94BA-01284930525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40514" y="3349268"/>
            <a:ext cx="1509354" cy="686214"/>
          </a:xfrm>
          <a:prstGeom prst="rect">
            <a:avLst/>
          </a:prstGeom>
        </p:spPr>
      </p:pic>
      <p:pic>
        <p:nvPicPr>
          <p:cNvPr id="11" name="Picture 10">
            <a:extLst>
              <a:ext uri="{FF2B5EF4-FFF2-40B4-BE49-F238E27FC236}">
                <a16:creationId xmlns:a16="http://schemas.microsoft.com/office/drawing/2014/main" xmlns="" id="{EA133940-901D-4E41-83F5-85A13DD72BAC}"/>
              </a:ext>
            </a:extLst>
          </p:cNvPr>
          <p:cNvPicPr>
            <a:picLocks noChangeAspect="1"/>
          </p:cNvPicPr>
          <p:nvPr/>
        </p:nvPicPr>
        <p:blipFill rotWithShape="1">
          <a:blip r:embed="rId5">
            <a:extLst>
              <a:ext uri="{28A0092B-C50C-407E-A947-70E740481C1C}">
                <a14:useLocalDpi xmlns:a14="http://schemas.microsoft.com/office/drawing/2010/main" val="0"/>
              </a:ext>
            </a:extLst>
          </a:blip>
          <a:srcRect l="26451" t="18284" r="24148" b="23754"/>
          <a:stretch/>
        </p:blipFill>
        <p:spPr>
          <a:xfrm>
            <a:off x="4367823" y="5274943"/>
            <a:ext cx="1844766" cy="894432"/>
          </a:xfrm>
          <a:prstGeom prst="rect">
            <a:avLst/>
          </a:prstGeom>
        </p:spPr>
      </p:pic>
      <p:pic>
        <p:nvPicPr>
          <p:cNvPr id="12" name="Picture 11">
            <a:extLst>
              <a:ext uri="{FF2B5EF4-FFF2-40B4-BE49-F238E27FC236}">
                <a16:creationId xmlns:a16="http://schemas.microsoft.com/office/drawing/2014/main" xmlns="" id="{2BD94069-AF1D-4546-A757-5DAE3C1ADD1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20511" y="5359611"/>
            <a:ext cx="1375324" cy="1030166"/>
          </a:xfrm>
          <a:prstGeom prst="rect">
            <a:avLst/>
          </a:prstGeom>
        </p:spPr>
      </p:pic>
      <p:pic>
        <p:nvPicPr>
          <p:cNvPr id="13" name="Picture 12">
            <a:extLst>
              <a:ext uri="{FF2B5EF4-FFF2-40B4-BE49-F238E27FC236}">
                <a16:creationId xmlns:a16="http://schemas.microsoft.com/office/drawing/2014/main" xmlns="" id="{D676E1F7-B539-2F4E-A459-8464DD36CC8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995834" y="1985763"/>
            <a:ext cx="805391" cy="787651"/>
          </a:xfrm>
          <a:prstGeom prst="rect">
            <a:avLst/>
          </a:prstGeom>
        </p:spPr>
      </p:pic>
      <p:pic>
        <p:nvPicPr>
          <p:cNvPr id="14" name="Picture 13">
            <a:extLst>
              <a:ext uri="{FF2B5EF4-FFF2-40B4-BE49-F238E27FC236}">
                <a16:creationId xmlns:a16="http://schemas.microsoft.com/office/drawing/2014/main" xmlns="" id="{2BB25C62-41DF-6249-B3CE-4AF080FA664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995834" y="3369973"/>
            <a:ext cx="1048279" cy="1048279"/>
          </a:xfrm>
          <a:prstGeom prst="rect">
            <a:avLst/>
          </a:prstGeom>
        </p:spPr>
      </p:pic>
      <p:pic>
        <p:nvPicPr>
          <p:cNvPr id="15" name="Picture 14">
            <a:extLst>
              <a:ext uri="{FF2B5EF4-FFF2-40B4-BE49-F238E27FC236}">
                <a16:creationId xmlns:a16="http://schemas.microsoft.com/office/drawing/2014/main" xmlns="" id="{0EAD37A7-865A-034C-9B84-C7CD458D6DC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212589" y="3349268"/>
            <a:ext cx="1407921" cy="1066867"/>
          </a:xfrm>
          <a:prstGeom prst="rect">
            <a:avLst/>
          </a:prstGeom>
        </p:spPr>
      </p:pic>
      <p:pic>
        <p:nvPicPr>
          <p:cNvPr id="20" name="Picture 19">
            <a:extLst>
              <a:ext uri="{FF2B5EF4-FFF2-40B4-BE49-F238E27FC236}">
                <a16:creationId xmlns:a16="http://schemas.microsoft.com/office/drawing/2014/main" xmlns="" id="{0E17D08C-CE1D-484D-9F92-C08AE295242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083255" y="1985763"/>
            <a:ext cx="1732960" cy="727847"/>
          </a:xfrm>
          <a:prstGeom prst="rect">
            <a:avLst/>
          </a:prstGeom>
        </p:spPr>
      </p:pic>
      <p:sp>
        <p:nvSpPr>
          <p:cNvPr id="16" name="Rectangle 15"/>
          <p:cNvSpPr/>
          <p:nvPr/>
        </p:nvSpPr>
        <p:spPr>
          <a:xfrm>
            <a:off x="0" y="1"/>
            <a:ext cx="191069" cy="6858000"/>
          </a:xfrm>
          <a:prstGeom prst="rect">
            <a:avLst/>
          </a:prstGeom>
          <a:solidFill>
            <a:srgbClr val="5B15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defRPr/>
            </a:pPr>
            <a:endParaRPr lang="en-US" dirty="0">
              <a:solidFill>
                <a:schemeClr val="bg1"/>
              </a:solidFill>
              <a:latin typeface="Franklin Gothic Book" charset="0"/>
              <a:ea typeface="Franklin Gothic Book" charset="0"/>
              <a:cs typeface="Franklin Gothic Book" charset="0"/>
            </a:endParaRPr>
          </a:p>
        </p:txBody>
      </p:sp>
    </p:spTree>
    <p:extLst>
      <p:ext uri="{BB962C8B-B14F-4D97-AF65-F5344CB8AC3E}">
        <p14:creationId xmlns:p14="http://schemas.microsoft.com/office/powerpoint/2010/main" val="236012781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91069" y="68766"/>
            <a:ext cx="11442131" cy="570242"/>
          </a:xfrm>
          <a:prstGeom prst="rect">
            <a:avLst/>
          </a:prstGeom>
        </p:spPr>
        <p:txBody>
          <a:bodyPr vert="horz" wrap="square" lIns="0" tIns="16087" rIns="0" bIns="0" rtlCol="0" anchor="ctr">
            <a:spAutoFit/>
          </a:bodyPr>
          <a:lstStyle/>
          <a:p>
            <a:pPr marL="16933">
              <a:lnSpc>
                <a:spcPct val="100000"/>
              </a:lnSpc>
              <a:spcBef>
                <a:spcPts val="127"/>
              </a:spcBef>
            </a:pPr>
            <a:r>
              <a:rPr lang="en-US" sz="3600" dirty="0" smtClean="0">
                <a:solidFill>
                  <a:srgbClr val="660066"/>
                </a:solidFill>
                <a:latin typeface="Franklin Gothic Book" charset="0"/>
                <a:ea typeface="Franklin Gothic Book" charset="0"/>
                <a:cs typeface="Franklin Gothic Book" charset="0"/>
              </a:rPr>
              <a:t>  </a:t>
            </a:r>
            <a:r>
              <a:rPr sz="3600" dirty="0" smtClean="0">
                <a:solidFill>
                  <a:srgbClr val="660066"/>
                </a:solidFill>
                <a:latin typeface="Franklin Gothic Book" charset="0"/>
                <a:ea typeface="Franklin Gothic Book" charset="0"/>
                <a:cs typeface="Franklin Gothic Book" charset="0"/>
              </a:rPr>
              <a:t>Problems </a:t>
            </a:r>
            <a:r>
              <a:rPr sz="3600" dirty="0">
                <a:solidFill>
                  <a:srgbClr val="660066"/>
                </a:solidFill>
                <a:latin typeface="Franklin Gothic Book" charset="0"/>
                <a:ea typeface="Franklin Gothic Book" charset="0"/>
                <a:cs typeface="Franklin Gothic Book" charset="0"/>
              </a:rPr>
              <a:t>with the Current System</a:t>
            </a:r>
          </a:p>
        </p:txBody>
      </p:sp>
      <p:sp>
        <p:nvSpPr>
          <p:cNvPr id="3" name="object 3"/>
          <p:cNvSpPr txBox="1"/>
          <p:nvPr/>
        </p:nvSpPr>
        <p:spPr>
          <a:xfrm>
            <a:off x="676791" y="1019773"/>
            <a:ext cx="4747260" cy="2010807"/>
          </a:xfrm>
          <a:prstGeom prst="rect">
            <a:avLst/>
          </a:prstGeom>
        </p:spPr>
        <p:txBody>
          <a:bodyPr vert="horz" wrap="square" lIns="0" tIns="185420" rIns="0" bIns="0" rtlCol="0">
            <a:spAutoFit/>
          </a:bodyPr>
          <a:lstStyle/>
          <a:p>
            <a:pPr marL="398770" indent="-381837">
              <a:spcBef>
                <a:spcPts val="1325"/>
              </a:spcBef>
              <a:buClr>
                <a:srgbClr val="5B1454"/>
              </a:buClr>
              <a:buFont typeface="Wingdings" charset="2"/>
              <a:buChar char="Ø"/>
              <a:tabLst>
                <a:tab pos="399617" algn="l"/>
              </a:tabLst>
            </a:pPr>
            <a:r>
              <a:rPr sz="2400" spc="-7" dirty="0" smtClean="0">
                <a:solidFill>
                  <a:srgbClr val="585858"/>
                </a:solidFill>
                <a:latin typeface="Arial"/>
                <a:cs typeface="Arial"/>
              </a:rPr>
              <a:t>Processing </a:t>
            </a:r>
            <a:r>
              <a:rPr sz="2400" spc="-7" dirty="0">
                <a:solidFill>
                  <a:srgbClr val="585858"/>
                </a:solidFill>
                <a:latin typeface="Arial"/>
                <a:cs typeface="Arial"/>
              </a:rPr>
              <a:t>charges</a:t>
            </a:r>
          </a:p>
          <a:p>
            <a:pPr marL="398770" indent="-381837">
              <a:spcBef>
                <a:spcPts val="947"/>
              </a:spcBef>
              <a:buClr>
                <a:srgbClr val="5B1454"/>
              </a:buClr>
              <a:buFont typeface="Wingdings" charset="2"/>
              <a:buChar char="Ø"/>
              <a:tabLst>
                <a:tab pos="399617" algn="l"/>
              </a:tabLst>
            </a:pPr>
            <a:r>
              <a:rPr sz="2400" spc="-7" dirty="0">
                <a:solidFill>
                  <a:srgbClr val="585858"/>
                </a:solidFill>
                <a:latin typeface="Arial"/>
                <a:cs typeface="Arial"/>
              </a:rPr>
              <a:t>Slow and time consuming</a:t>
            </a:r>
          </a:p>
          <a:p>
            <a:pPr marL="398770" indent="-381837">
              <a:spcBef>
                <a:spcPts val="927"/>
              </a:spcBef>
              <a:buClr>
                <a:srgbClr val="5B1454"/>
              </a:buClr>
              <a:buFont typeface="Wingdings" charset="2"/>
              <a:buChar char="Ø"/>
              <a:tabLst>
                <a:tab pos="399617" algn="l"/>
              </a:tabLst>
            </a:pPr>
            <a:r>
              <a:rPr sz="2400" spc="-7" dirty="0">
                <a:solidFill>
                  <a:srgbClr val="585858"/>
                </a:solidFill>
                <a:latin typeface="Arial"/>
                <a:cs typeface="Arial"/>
              </a:rPr>
              <a:t>Black box</a:t>
            </a:r>
          </a:p>
          <a:p>
            <a:pPr marL="398770" indent="-381837">
              <a:spcBef>
                <a:spcPts val="927"/>
              </a:spcBef>
              <a:buClr>
                <a:srgbClr val="5B1454"/>
              </a:buClr>
              <a:buFont typeface="Wingdings" charset="2"/>
              <a:buChar char="Ø"/>
              <a:tabLst>
                <a:tab pos="399617" algn="l"/>
              </a:tabLst>
            </a:pPr>
            <a:r>
              <a:rPr sz="2400" spc="-7" dirty="0">
                <a:solidFill>
                  <a:srgbClr val="585858"/>
                </a:solidFill>
                <a:latin typeface="Arial"/>
                <a:cs typeface="Arial"/>
              </a:rPr>
              <a:t>Under control of an organization</a:t>
            </a:r>
          </a:p>
        </p:txBody>
      </p:sp>
      <p:sp>
        <p:nvSpPr>
          <p:cNvPr id="4" name="object 4"/>
          <p:cNvSpPr/>
          <p:nvPr/>
        </p:nvSpPr>
        <p:spPr>
          <a:xfrm>
            <a:off x="8078724" y="4836160"/>
            <a:ext cx="101769" cy="152400"/>
          </a:xfrm>
          <a:prstGeom prst="rect">
            <a:avLst/>
          </a:prstGeom>
          <a:blipFill>
            <a:blip r:embed="rId2" cstate="print"/>
            <a:stretch>
              <a:fillRect/>
            </a:stretch>
          </a:blipFill>
        </p:spPr>
        <p:txBody>
          <a:bodyPr wrap="square" lIns="0" tIns="0" rIns="0" bIns="0" rtlCol="0"/>
          <a:lstStyle/>
          <a:p>
            <a:endParaRPr sz="2400"/>
          </a:p>
        </p:txBody>
      </p:sp>
      <p:sp>
        <p:nvSpPr>
          <p:cNvPr id="5" name="object 5"/>
          <p:cNvSpPr/>
          <p:nvPr/>
        </p:nvSpPr>
        <p:spPr>
          <a:xfrm>
            <a:off x="6717792" y="4912360"/>
            <a:ext cx="1361440" cy="0"/>
          </a:xfrm>
          <a:custGeom>
            <a:avLst/>
            <a:gdLst/>
            <a:ahLst/>
            <a:cxnLst/>
            <a:rect l="l" t="t" r="r" b="b"/>
            <a:pathLst>
              <a:path w="1021079">
                <a:moveTo>
                  <a:pt x="0" y="0"/>
                </a:moveTo>
                <a:lnTo>
                  <a:pt x="1020699" y="0"/>
                </a:lnTo>
              </a:path>
            </a:pathLst>
          </a:custGeom>
          <a:ln w="38100">
            <a:solidFill>
              <a:srgbClr val="EDEDED"/>
            </a:solidFill>
          </a:ln>
        </p:spPr>
        <p:txBody>
          <a:bodyPr wrap="square" lIns="0" tIns="0" rIns="0" bIns="0" rtlCol="0"/>
          <a:lstStyle/>
          <a:p>
            <a:endParaRPr sz="2400"/>
          </a:p>
        </p:txBody>
      </p:sp>
      <p:sp>
        <p:nvSpPr>
          <p:cNvPr id="6" name="object 6"/>
          <p:cNvSpPr/>
          <p:nvPr/>
        </p:nvSpPr>
        <p:spPr>
          <a:xfrm>
            <a:off x="8104123" y="4886960"/>
            <a:ext cx="127847" cy="50800"/>
          </a:xfrm>
          <a:custGeom>
            <a:avLst/>
            <a:gdLst/>
            <a:ahLst/>
            <a:cxnLst/>
            <a:rect l="l" t="t" r="r" b="b"/>
            <a:pathLst>
              <a:path w="95885" h="38100">
                <a:moveTo>
                  <a:pt x="57277" y="0"/>
                </a:moveTo>
                <a:lnTo>
                  <a:pt x="0" y="0"/>
                </a:lnTo>
                <a:lnTo>
                  <a:pt x="0" y="38099"/>
                </a:lnTo>
                <a:lnTo>
                  <a:pt x="57277" y="38099"/>
                </a:lnTo>
                <a:lnTo>
                  <a:pt x="95377" y="19049"/>
                </a:lnTo>
                <a:lnTo>
                  <a:pt x="57277" y="0"/>
                </a:lnTo>
                <a:close/>
              </a:path>
            </a:pathLst>
          </a:custGeom>
          <a:solidFill>
            <a:srgbClr val="EDEDED"/>
          </a:solidFill>
        </p:spPr>
        <p:txBody>
          <a:bodyPr wrap="square" lIns="0" tIns="0" rIns="0" bIns="0" rtlCol="0"/>
          <a:lstStyle/>
          <a:p>
            <a:endParaRPr sz="2400"/>
          </a:p>
        </p:txBody>
      </p:sp>
      <p:sp>
        <p:nvSpPr>
          <p:cNvPr id="7" name="object 7"/>
          <p:cNvSpPr/>
          <p:nvPr/>
        </p:nvSpPr>
        <p:spPr>
          <a:xfrm>
            <a:off x="3985769" y="4971287"/>
            <a:ext cx="1313180" cy="0"/>
          </a:xfrm>
          <a:custGeom>
            <a:avLst/>
            <a:gdLst/>
            <a:ahLst/>
            <a:cxnLst/>
            <a:rect l="l" t="t" r="r" b="b"/>
            <a:pathLst>
              <a:path w="984885">
                <a:moveTo>
                  <a:pt x="0" y="0"/>
                </a:moveTo>
                <a:lnTo>
                  <a:pt x="984376" y="0"/>
                </a:lnTo>
              </a:path>
            </a:pathLst>
          </a:custGeom>
          <a:ln w="38100">
            <a:solidFill>
              <a:srgbClr val="EDEDED"/>
            </a:solidFill>
          </a:ln>
        </p:spPr>
        <p:txBody>
          <a:bodyPr wrap="square" lIns="0" tIns="0" rIns="0" bIns="0" rtlCol="0"/>
          <a:lstStyle/>
          <a:p>
            <a:endParaRPr sz="2400"/>
          </a:p>
        </p:txBody>
      </p:sp>
      <p:sp>
        <p:nvSpPr>
          <p:cNvPr id="8" name="object 8"/>
          <p:cNvSpPr txBox="1"/>
          <p:nvPr/>
        </p:nvSpPr>
        <p:spPr>
          <a:xfrm>
            <a:off x="3313345" y="4777583"/>
            <a:ext cx="775717" cy="294953"/>
          </a:xfrm>
          <a:prstGeom prst="rect">
            <a:avLst/>
          </a:prstGeom>
        </p:spPr>
        <p:txBody>
          <a:bodyPr vert="horz" wrap="square" lIns="0" tIns="17780" rIns="0" bIns="0" rtlCol="0">
            <a:spAutoFit/>
          </a:bodyPr>
          <a:lstStyle/>
          <a:p>
            <a:pPr marL="16933">
              <a:spcBef>
                <a:spcPts val="140"/>
              </a:spcBef>
            </a:pPr>
            <a:r>
              <a:rPr lang="en-US" spc="-107" dirty="0">
                <a:latin typeface="Trebuchet MS"/>
                <a:cs typeface="Trebuchet MS"/>
              </a:rPr>
              <a:t>John</a:t>
            </a:r>
            <a:endParaRPr spc="-107" dirty="0">
              <a:latin typeface="Trebuchet MS"/>
              <a:cs typeface="Trebuchet MS"/>
            </a:endParaRPr>
          </a:p>
        </p:txBody>
      </p:sp>
      <p:sp>
        <p:nvSpPr>
          <p:cNvPr id="9" name="object 9"/>
          <p:cNvSpPr txBox="1"/>
          <p:nvPr/>
        </p:nvSpPr>
        <p:spPr>
          <a:xfrm>
            <a:off x="4172711" y="4480729"/>
            <a:ext cx="568112" cy="308696"/>
          </a:xfrm>
          <a:prstGeom prst="rect">
            <a:avLst/>
          </a:prstGeom>
        </p:spPr>
        <p:txBody>
          <a:bodyPr vert="horz" wrap="square" lIns="0" tIns="21167" rIns="0" bIns="0" rtlCol="0">
            <a:spAutoFit/>
          </a:bodyPr>
          <a:lstStyle/>
          <a:p>
            <a:pPr marL="16933">
              <a:spcBef>
                <a:spcPts val="167"/>
              </a:spcBef>
            </a:pPr>
            <a:r>
              <a:rPr sz="1867" b="1" spc="13" dirty="0">
                <a:latin typeface="Arial"/>
                <a:cs typeface="Arial"/>
              </a:rPr>
              <a:t>1</a:t>
            </a:r>
            <a:r>
              <a:rPr sz="1867" b="1" spc="7" dirty="0">
                <a:latin typeface="Arial"/>
                <a:cs typeface="Arial"/>
              </a:rPr>
              <a:t>00</a:t>
            </a:r>
            <a:r>
              <a:rPr sz="1867" b="1" spc="-7" dirty="0">
                <a:latin typeface="Arial"/>
                <a:cs typeface="Arial"/>
              </a:rPr>
              <a:t>$</a:t>
            </a:r>
            <a:endParaRPr sz="1867">
              <a:latin typeface="Arial"/>
              <a:cs typeface="Arial"/>
            </a:endParaRPr>
          </a:p>
        </p:txBody>
      </p:sp>
      <p:sp>
        <p:nvSpPr>
          <p:cNvPr id="10" name="object 10"/>
          <p:cNvSpPr txBox="1"/>
          <p:nvPr/>
        </p:nvSpPr>
        <p:spPr>
          <a:xfrm>
            <a:off x="6972807" y="4537118"/>
            <a:ext cx="433493" cy="308696"/>
          </a:xfrm>
          <a:prstGeom prst="rect">
            <a:avLst/>
          </a:prstGeom>
        </p:spPr>
        <p:txBody>
          <a:bodyPr vert="horz" wrap="square" lIns="0" tIns="21167" rIns="0" bIns="0" rtlCol="0">
            <a:spAutoFit/>
          </a:bodyPr>
          <a:lstStyle/>
          <a:p>
            <a:pPr marL="16933">
              <a:spcBef>
                <a:spcPts val="167"/>
              </a:spcBef>
            </a:pPr>
            <a:r>
              <a:rPr sz="1867" b="1" spc="7" dirty="0">
                <a:latin typeface="Arial"/>
                <a:cs typeface="Arial"/>
              </a:rPr>
              <a:t>98</a:t>
            </a:r>
            <a:r>
              <a:rPr sz="1867" b="1" spc="-7" dirty="0">
                <a:latin typeface="Arial"/>
                <a:cs typeface="Arial"/>
              </a:rPr>
              <a:t>$</a:t>
            </a:r>
            <a:endParaRPr sz="1867">
              <a:latin typeface="Arial"/>
              <a:cs typeface="Arial"/>
            </a:endParaRPr>
          </a:p>
        </p:txBody>
      </p:sp>
      <p:sp>
        <p:nvSpPr>
          <p:cNvPr id="11" name="object 11"/>
          <p:cNvSpPr txBox="1"/>
          <p:nvPr/>
        </p:nvSpPr>
        <p:spPr>
          <a:xfrm>
            <a:off x="8341868" y="4706722"/>
            <a:ext cx="414867" cy="294953"/>
          </a:xfrm>
          <a:prstGeom prst="rect">
            <a:avLst/>
          </a:prstGeom>
        </p:spPr>
        <p:txBody>
          <a:bodyPr vert="horz" wrap="square" lIns="0" tIns="17780" rIns="0" bIns="0" rtlCol="0">
            <a:spAutoFit/>
          </a:bodyPr>
          <a:lstStyle/>
          <a:p>
            <a:pPr marL="16933">
              <a:spcBef>
                <a:spcPts val="140"/>
              </a:spcBef>
            </a:pPr>
            <a:r>
              <a:rPr spc="-107" dirty="0">
                <a:latin typeface="Trebuchet MS"/>
                <a:cs typeface="Trebuchet MS"/>
              </a:rPr>
              <a:t>Sam</a:t>
            </a:r>
            <a:endParaRPr dirty="0">
              <a:latin typeface="Trebuchet MS"/>
              <a:cs typeface="Trebuchet MS"/>
            </a:endParaRPr>
          </a:p>
        </p:txBody>
      </p:sp>
      <p:sp>
        <p:nvSpPr>
          <p:cNvPr id="12" name="object 12"/>
          <p:cNvSpPr/>
          <p:nvPr/>
        </p:nvSpPr>
        <p:spPr>
          <a:xfrm>
            <a:off x="6660895" y="4732528"/>
            <a:ext cx="1773936" cy="414528"/>
          </a:xfrm>
          <a:prstGeom prst="rect">
            <a:avLst/>
          </a:prstGeom>
          <a:blipFill>
            <a:blip r:embed="rId3" cstate="print"/>
            <a:stretch>
              <a:fillRect/>
            </a:stretch>
          </a:blipFill>
        </p:spPr>
        <p:txBody>
          <a:bodyPr wrap="square" lIns="0" tIns="0" rIns="0" bIns="0" rtlCol="0"/>
          <a:lstStyle/>
          <a:p>
            <a:endParaRPr sz="2400"/>
          </a:p>
        </p:txBody>
      </p:sp>
      <p:sp>
        <p:nvSpPr>
          <p:cNvPr id="13" name="object 13"/>
          <p:cNvSpPr/>
          <p:nvPr/>
        </p:nvSpPr>
        <p:spPr>
          <a:xfrm>
            <a:off x="4923537" y="4112768"/>
            <a:ext cx="1794255" cy="1345184"/>
          </a:xfrm>
          <a:prstGeom prst="rect">
            <a:avLst/>
          </a:prstGeom>
          <a:blipFill>
            <a:blip r:embed="rId4" cstate="print"/>
            <a:stretch>
              <a:fillRect/>
            </a:stretch>
          </a:blipFill>
        </p:spPr>
        <p:txBody>
          <a:bodyPr wrap="square" lIns="0" tIns="0" rIns="0" bIns="0" rtlCol="0"/>
          <a:lstStyle/>
          <a:p>
            <a:endParaRPr sz="2400"/>
          </a:p>
        </p:txBody>
      </p:sp>
      <p:sp>
        <p:nvSpPr>
          <p:cNvPr id="16" name="Rectangle 15"/>
          <p:cNvSpPr/>
          <p:nvPr/>
        </p:nvSpPr>
        <p:spPr>
          <a:xfrm>
            <a:off x="0" y="1"/>
            <a:ext cx="191069" cy="6858000"/>
          </a:xfrm>
          <a:prstGeom prst="rect">
            <a:avLst/>
          </a:prstGeom>
          <a:solidFill>
            <a:srgbClr val="5B15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defRPr/>
            </a:pPr>
            <a:endParaRPr lang="en-US" dirty="0">
              <a:solidFill>
                <a:schemeClr val="bg1"/>
              </a:solidFill>
              <a:latin typeface="Franklin Gothic Book" charset="0"/>
              <a:ea typeface="Franklin Gothic Book" charset="0"/>
              <a:cs typeface="Franklin Gothic Book" charset="0"/>
            </a:endParaRPr>
          </a:p>
        </p:txBody>
      </p:sp>
    </p:spTree>
    <p:extLst>
      <p:ext uri="{BB962C8B-B14F-4D97-AF65-F5344CB8AC3E}">
        <p14:creationId xmlns:p14="http://schemas.microsoft.com/office/powerpoint/2010/main" val="176824134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4653" y="148947"/>
            <a:ext cx="7390553" cy="570242"/>
          </a:xfrm>
          <a:prstGeom prst="rect">
            <a:avLst/>
          </a:prstGeom>
        </p:spPr>
        <p:txBody>
          <a:bodyPr vert="horz" wrap="square" lIns="0" tIns="16087" rIns="0" bIns="0" rtlCol="0" anchor="ctr">
            <a:spAutoFit/>
          </a:bodyPr>
          <a:lstStyle/>
          <a:p>
            <a:pPr marL="16933">
              <a:lnSpc>
                <a:spcPct val="100000"/>
              </a:lnSpc>
              <a:spcBef>
                <a:spcPts val="127"/>
              </a:spcBef>
            </a:pPr>
            <a:r>
              <a:rPr sz="3600" dirty="0">
                <a:solidFill>
                  <a:srgbClr val="660066"/>
                </a:solidFill>
                <a:latin typeface="Franklin Gothic Book" charset="0"/>
                <a:ea typeface="Franklin Gothic Book" charset="0"/>
                <a:cs typeface="Franklin Gothic Book" charset="0"/>
              </a:rPr>
              <a:t>What can be the Possible Solution?</a:t>
            </a:r>
          </a:p>
        </p:txBody>
      </p:sp>
      <p:sp>
        <p:nvSpPr>
          <p:cNvPr id="3" name="object 3"/>
          <p:cNvSpPr txBox="1"/>
          <p:nvPr/>
        </p:nvSpPr>
        <p:spPr>
          <a:xfrm>
            <a:off x="766809" y="1544693"/>
            <a:ext cx="7792991" cy="2062103"/>
          </a:xfrm>
          <a:prstGeom prst="rect">
            <a:avLst/>
          </a:prstGeom>
        </p:spPr>
        <p:txBody>
          <a:bodyPr vert="horz" wrap="square" lIns="0" tIns="185420" rIns="0" bIns="0" rtlCol="0">
            <a:spAutoFit/>
          </a:bodyPr>
          <a:lstStyle/>
          <a:p>
            <a:pPr marL="26246">
              <a:spcBef>
                <a:spcPts val="1460"/>
              </a:spcBef>
            </a:pPr>
            <a:r>
              <a:rPr sz="2400" b="1" spc="-7" dirty="0">
                <a:solidFill>
                  <a:srgbClr val="585858"/>
                </a:solidFill>
                <a:latin typeface="Arial"/>
                <a:cs typeface="Arial"/>
              </a:rPr>
              <a:t>We need a system </a:t>
            </a:r>
            <a:r>
              <a:rPr sz="2400" b="1" spc="-7" dirty="0">
                <a:solidFill>
                  <a:srgbClr val="585858"/>
                </a:solidFill>
                <a:latin typeface="Arial"/>
                <a:cs typeface="Arial"/>
              </a:rPr>
              <a:t>which:</a:t>
            </a:r>
            <a:endParaRPr sz="2400" b="1" spc="-7" dirty="0">
              <a:solidFill>
                <a:srgbClr val="585858"/>
              </a:solidFill>
              <a:latin typeface="Arial"/>
              <a:cs typeface="Arial"/>
            </a:endParaRPr>
          </a:p>
          <a:p>
            <a:pPr marL="398770" indent="-381837">
              <a:spcBef>
                <a:spcPts val="1325"/>
              </a:spcBef>
              <a:buClr>
                <a:srgbClr val="5B1454"/>
              </a:buClr>
              <a:buFont typeface="Wingdings" charset="2"/>
              <a:buChar char="Ø"/>
              <a:tabLst>
                <a:tab pos="399617" algn="l"/>
              </a:tabLst>
            </a:pPr>
            <a:r>
              <a:rPr sz="2400" spc="-7" dirty="0">
                <a:solidFill>
                  <a:srgbClr val="585858"/>
                </a:solidFill>
                <a:latin typeface="Arial"/>
                <a:cs typeface="Arial"/>
              </a:rPr>
              <a:t>No middleman and intermediaries</a:t>
            </a:r>
          </a:p>
          <a:p>
            <a:pPr marL="398770" indent="-381837">
              <a:spcBef>
                <a:spcPts val="947"/>
              </a:spcBef>
              <a:buClr>
                <a:srgbClr val="5B1454"/>
              </a:buClr>
              <a:buFont typeface="Wingdings" charset="2"/>
              <a:buChar char="Ø"/>
              <a:tabLst>
                <a:tab pos="399617" algn="l"/>
              </a:tabLst>
            </a:pPr>
            <a:r>
              <a:rPr sz="2400" spc="-7" dirty="0">
                <a:solidFill>
                  <a:srgbClr val="585858"/>
                </a:solidFill>
                <a:latin typeface="Arial"/>
                <a:cs typeface="Arial"/>
              </a:rPr>
              <a:t>Is </a:t>
            </a:r>
            <a:r>
              <a:rPr lang="en-US" sz="2400" spc="-7" dirty="0" smtClean="0">
                <a:solidFill>
                  <a:srgbClr val="585858"/>
                </a:solidFill>
                <a:latin typeface="Arial"/>
                <a:cs typeface="Arial"/>
              </a:rPr>
              <a:t>t</a:t>
            </a:r>
            <a:r>
              <a:rPr sz="2400" spc="-7" dirty="0" smtClean="0">
                <a:solidFill>
                  <a:srgbClr val="585858"/>
                </a:solidFill>
                <a:latin typeface="Arial"/>
                <a:cs typeface="Arial"/>
              </a:rPr>
              <a:t>ransparent </a:t>
            </a:r>
            <a:r>
              <a:rPr sz="2400" spc="-7" dirty="0">
                <a:solidFill>
                  <a:srgbClr val="585858"/>
                </a:solidFill>
                <a:latin typeface="Arial"/>
                <a:cs typeface="Arial"/>
              </a:rPr>
              <a:t>and secure</a:t>
            </a:r>
          </a:p>
          <a:p>
            <a:pPr marL="398770" indent="-381837">
              <a:spcBef>
                <a:spcPts val="927"/>
              </a:spcBef>
              <a:buClr>
                <a:srgbClr val="5B1454"/>
              </a:buClr>
              <a:buFont typeface="Wingdings" charset="2"/>
              <a:buChar char="Ø"/>
              <a:tabLst>
                <a:tab pos="399617" algn="l"/>
              </a:tabLst>
            </a:pPr>
            <a:r>
              <a:rPr sz="2400" spc="-7" dirty="0">
                <a:solidFill>
                  <a:srgbClr val="585858"/>
                </a:solidFill>
                <a:latin typeface="Arial"/>
                <a:cs typeface="Arial"/>
              </a:rPr>
              <a:t>No control of any central authority</a:t>
            </a:r>
          </a:p>
        </p:txBody>
      </p:sp>
      <p:sp>
        <p:nvSpPr>
          <p:cNvPr id="4" name="object 4"/>
          <p:cNvSpPr txBox="1"/>
          <p:nvPr/>
        </p:nvSpPr>
        <p:spPr>
          <a:xfrm>
            <a:off x="3022600" y="4432301"/>
            <a:ext cx="6604000" cy="386430"/>
          </a:xfrm>
          <a:prstGeom prst="rect">
            <a:avLst/>
          </a:prstGeom>
        </p:spPr>
        <p:txBody>
          <a:bodyPr vert="horz" wrap="square" lIns="0" tIns="16933" rIns="0" bIns="0" rtlCol="0">
            <a:spAutoFit/>
          </a:bodyPr>
          <a:lstStyle/>
          <a:p>
            <a:pPr marL="16933" algn="ctr">
              <a:spcBef>
                <a:spcPts val="133"/>
              </a:spcBef>
            </a:pPr>
            <a:r>
              <a:rPr sz="2400" b="1" spc="-7" dirty="0">
                <a:solidFill>
                  <a:srgbClr val="FF0000"/>
                </a:solidFill>
                <a:latin typeface="Arial"/>
                <a:cs typeface="Arial"/>
              </a:rPr>
              <a:t>Hence,</a:t>
            </a:r>
            <a:r>
              <a:rPr sz="2400" b="1" spc="-140" dirty="0">
                <a:solidFill>
                  <a:srgbClr val="FF0000"/>
                </a:solidFill>
                <a:latin typeface="Arial"/>
                <a:cs typeface="Arial"/>
              </a:rPr>
              <a:t> </a:t>
            </a:r>
            <a:r>
              <a:rPr sz="2400" b="1" spc="7" dirty="0">
                <a:solidFill>
                  <a:srgbClr val="FF0000"/>
                </a:solidFill>
                <a:latin typeface="Arial"/>
                <a:cs typeface="Arial"/>
              </a:rPr>
              <a:t>we</a:t>
            </a:r>
            <a:r>
              <a:rPr sz="2400" b="1" spc="-127" dirty="0">
                <a:solidFill>
                  <a:srgbClr val="FF0000"/>
                </a:solidFill>
                <a:latin typeface="Arial"/>
                <a:cs typeface="Arial"/>
              </a:rPr>
              <a:t> </a:t>
            </a:r>
            <a:r>
              <a:rPr sz="2400" b="1" spc="-7" dirty="0">
                <a:solidFill>
                  <a:srgbClr val="FF0000"/>
                </a:solidFill>
                <a:latin typeface="Arial"/>
                <a:cs typeface="Arial"/>
              </a:rPr>
              <a:t>need</a:t>
            </a:r>
            <a:r>
              <a:rPr sz="2400" b="1" spc="-120" dirty="0">
                <a:solidFill>
                  <a:srgbClr val="FF0000"/>
                </a:solidFill>
                <a:latin typeface="Arial"/>
                <a:cs typeface="Arial"/>
              </a:rPr>
              <a:t> </a:t>
            </a:r>
            <a:r>
              <a:rPr sz="2400" b="1" dirty="0">
                <a:solidFill>
                  <a:srgbClr val="FF0000"/>
                </a:solidFill>
                <a:latin typeface="Arial"/>
                <a:cs typeface="Arial"/>
              </a:rPr>
              <a:t>a</a:t>
            </a:r>
            <a:r>
              <a:rPr sz="2400" b="1" spc="-127" dirty="0">
                <a:solidFill>
                  <a:srgbClr val="FF0000"/>
                </a:solidFill>
                <a:latin typeface="Arial"/>
                <a:cs typeface="Arial"/>
              </a:rPr>
              <a:t> </a:t>
            </a:r>
            <a:r>
              <a:rPr sz="2400" b="1" spc="-13" dirty="0">
                <a:solidFill>
                  <a:srgbClr val="FF0000"/>
                </a:solidFill>
                <a:latin typeface="Arial"/>
                <a:cs typeface="Arial"/>
              </a:rPr>
              <a:t>Distributed</a:t>
            </a:r>
            <a:r>
              <a:rPr sz="2400" b="1" spc="-193" dirty="0">
                <a:solidFill>
                  <a:srgbClr val="FF0000"/>
                </a:solidFill>
                <a:latin typeface="Arial"/>
                <a:cs typeface="Arial"/>
              </a:rPr>
              <a:t> </a:t>
            </a:r>
            <a:r>
              <a:rPr sz="2400" b="1" spc="-33" dirty="0">
                <a:solidFill>
                  <a:srgbClr val="FF0000"/>
                </a:solidFill>
                <a:latin typeface="Arial"/>
                <a:cs typeface="Arial"/>
              </a:rPr>
              <a:t>System</a:t>
            </a:r>
            <a:endParaRPr sz="2400" dirty="0">
              <a:solidFill>
                <a:srgbClr val="FF0000"/>
              </a:solidFill>
              <a:latin typeface="Arial"/>
              <a:cs typeface="Arial"/>
            </a:endParaRPr>
          </a:p>
        </p:txBody>
      </p:sp>
      <p:sp>
        <p:nvSpPr>
          <p:cNvPr id="7" name="Rectangle 6"/>
          <p:cNvSpPr/>
          <p:nvPr/>
        </p:nvSpPr>
        <p:spPr>
          <a:xfrm>
            <a:off x="0" y="1"/>
            <a:ext cx="191069" cy="6858000"/>
          </a:xfrm>
          <a:prstGeom prst="rect">
            <a:avLst/>
          </a:prstGeom>
          <a:solidFill>
            <a:srgbClr val="5B15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defRPr/>
            </a:pPr>
            <a:endParaRPr lang="en-US" dirty="0">
              <a:solidFill>
                <a:schemeClr val="bg1"/>
              </a:solidFill>
              <a:latin typeface="Franklin Gothic Book" charset="0"/>
              <a:ea typeface="Franklin Gothic Book" charset="0"/>
              <a:cs typeface="Franklin Gothic Book" charset="0"/>
            </a:endParaRPr>
          </a:p>
        </p:txBody>
      </p:sp>
    </p:spTree>
    <p:extLst>
      <p:ext uri="{BB962C8B-B14F-4D97-AF65-F5344CB8AC3E}">
        <p14:creationId xmlns:p14="http://schemas.microsoft.com/office/powerpoint/2010/main" val="11833206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879855" y="1744980"/>
            <a:ext cx="10411968" cy="4037584"/>
          </a:xfrm>
          <a:prstGeom prst="rect">
            <a:avLst/>
          </a:prstGeom>
          <a:blipFill>
            <a:blip r:embed="rId2" cstate="print"/>
            <a:stretch>
              <a:fillRect/>
            </a:stretch>
          </a:blipFill>
        </p:spPr>
        <p:txBody>
          <a:bodyPr wrap="square" lIns="0" tIns="0" rIns="0" bIns="0" rtlCol="0"/>
          <a:lstStyle/>
          <a:p>
            <a:endParaRPr sz="2400"/>
          </a:p>
        </p:txBody>
      </p:sp>
      <p:sp>
        <p:nvSpPr>
          <p:cNvPr id="6" name="Title 5"/>
          <p:cNvSpPr>
            <a:spLocks noGrp="1"/>
          </p:cNvSpPr>
          <p:nvPr>
            <p:ph type="title"/>
          </p:nvPr>
        </p:nvSpPr>
        <p:spPr>
          <a:xfrm>
            <a:off x="342900" y="1"/>
            <a:ext cx="10172700" cy="990599"/>
          </a:xfrm>
        </p:spPr>
        <p:txBody>
          <a:bodyPr>
            <a:normAutofit/>
          </a:bodyPr>
          <a:lstStyle/>
          <a:p>
            <a:pPr marL="16933">
              <a:lnSpc>
                <a:spcPct val="100000"/>
              </a:lnSpc>
              <a:spcBef>
                <a:spcPts val="127"/>
              </a:spcBef>
            </a:pPr>
            <a:r>
              <a:rPr lang="en-US" sz="3600" dirty="0">
                <a:solidFill>
                  <a:srgbClr val="660066"/>
                </a:solidFill>
                <a:latin typeface="Franklin Gothic Book" charset="0"/>
                <a:ea typeface="Franklin Gothic Book" charset="0"/>
                <a:cs typeface="Franklin Gothic Book" charset="0"/>
              </a:rPr>
              <a:t>Distributed System attempts to Solve the Problem</a:t>
            </a:r>
          </a:p>
        </p:txBody>
      </p:sp>
      <p:sp>
        <p:nvSpPr>
          <p:cNvPr id="7" name="Rectangle 6"/>
          <p:cNvSpPr/>
          <p:nvPr/>
        </p:nvSpPr>
        <p:spPr>
          <a:xfrm>
            <a:off x="0" y="1"/>
            <a:ext cx="191069" cy="6858000"/>
          </a:xfrm>
          <a:prstGeom prst="rect">
            <a:avLst/>
          </a:prstGeom>
          <a:solidFill>
            <a:srgbClr val="5B15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defRPr/>
            </a:pPr>
            <a:endParaRPr lang="en-US" dirty="0">
              <a:solidFill>
                <a:schemeClr val="bg1"/>
              </a:solidFill>
              <a:latin typeface="Franklin Gothic Book" charset="0"/>
              <a:ea typeface="Franklin Gothic Book" charset="0"/>
              <a:cs typeface="Franklin Gothic Book" charset="0"/>
            </a:endParaRPr>
          </a:p>
        </p:txBody>
      </p:sp>
    </p:spTree>
    <p:extLst>
      <p:ext uri="{BB962C8B-B14F-4D97-AF65-F5344CB8AC3E}">
        <p14:creationId xmlns:p14="http://schemas.microsoft.com/office/powerpoint/2010/main" val="176945605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4653" y="148947"/>
            <a:ext cx="7390553" cy="570242"/>
          </a:xfrm>
          <a:prstGeom prst="rect">
            <a:avLst/>
          </a:prstGeom>
        </p:spPr>
        <p:txBody>
          <a:bodyPr vert="horz" wrap="square" lIns="0" tIns="16087" rIns="0" bIns="0" rtlCol="0" anchor="ctr">
            <a:spAutoFit/>
          </a:bodyPr>
          <a:lstStyle/>
          <a:p>
            <a:pPr marL="16933">
              <a:lnSpc>
                <a:spcPct val="100000"/>
              </a:lnSpc>
              <a:spcBef>
                <a:spcPts val="127"/>
              </a:spcBef>
            </a:pPr>
            <a:r>
              <a:rPr lang="en-US" sz="3600" dirty="0" smtClean="0">
                <a:solidFill>
                  <a:srgbClr val="660066"/>
                </a:solidFill>
                <a:latin typeface="Franklin Gothic Book" charset="0"/>
                <a:ea typeface="Franklin Gothic Book" charset="0"/>
                <a:cs typeface="Franklin Gothic Book" charset="0"/>
              </a:rPr>
              <a:t>Distributed System</a:t>
            </a:r>
            <a:endParaRPr sz="3600" dirty="0">
              <a:solidFill>
                <a:srgbClr val="660066"/>
              </a:solidFill>
              <a:latin typeface="Franklin Gothic Book" charset="0"/>
              <a:ea typeface="Franklin Gothic Book" charset="0"/>
              <a:cs typeface="Franklin Gothic Book" charset="0"/>
            </a:endParaRPr>
          </a:p>
        </p:txBody>
      </p:sp>
      <p:sp>
        <p:nvSpPr>
          <p:cNvPr id="7" name="Rectangle 6"/>
          <p:cNvSpPr/>
          <p:nvPr/>
        </p:nvSpPr>
        <p:spPr>
          <a:xfrm>
            <a:off x="0" y="1"/>
            <a:ext cx="191069" cy="6858000"/>
          </a:xfrm>
          <a:prstGeom prst="rect">
            <a:avLst/>
          </a:prstGeom>
          <a:solidFill>
            <a:srgbClr val="5B15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defRPr/>
            </a:pPr>
            <a:endParaRPr lang="en-US" dirty="0">
              <a:solidFill>
                <a:schemeClr val="bg1"/>
              </a:solidFill>
              <a:latin typeface="Franklin Gothic Book" charset="0"/>
              <a:ea typeface="Franklin Gothic Book" charset="0"/>
              <a:cs typeface="Franklin Gothic Book" charset="0"/>
            </a:endParaRPr>
          </a:p>
        </p:txBody>
      </p:sp>
      <p:pic>
        <p:nvPicPr>
          <p:cNvPr id="8" name="Picture 7"/>
          <p:cNvPicPr>
            <a:picLocks noChangeAspect="1"/>
          </p:cNvPicPr>
          <p:nvPr/>
        </p:nvPicPr>
        <p:blipFill>
          <a:blip r:embed="rId2"/>
          <a:stretch>
            <a:fillRect/>
          </a:stretch>
        </p:blipFill>
        <p:spPr>
          <a:xfrm>
            <a:off x="2781300" y="1303505"/>
            <a:ext cx="5600700" cy="5084595"/>
          </a:xfrm>
          <a:prstGeom prst="rect">
            <a:avLst/>
          </a:prstGeom>
        </p:spPr>
      </p:pic>
    </p:spTree>
    <p:extLst>
      <p:ext uri="{BB962C8B-B14F-4D97-AF65-F5344CB8AC3E}">
        <p14:creationId xmlns:p14="http://schemas.microsoft.com/office/powerpoint/2010/main" val="76537336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73133" y="172756"/>
            <a:ext cx="4152900" cy="570242"/>
          </a:xfrm>
          <a:prstGeom prst="rect">
            <a:avLst/>
          </a:prstGeom>
        </p:spPr>
        <p:txBody>
          <a:bodyPr vert="horz" wrap="square" lIns="0" tIns="16087" rIns="0" bIns="0" rtlCol="0" anchor="ctr">
            <a:spAutoFit/>
          </a:bodyPr>
          <a:lstStyle/>
          <a:p>
            <a:pPr marL="16933">
              <a:lnSpc>
                <a:spcPct val="100000"/>
              </a:lnSpc>
              <a:spcBef>
                <a:spcPts val="127"/>
              </a:spcBef>
            </a:pPr>
            <a:r>
              <a:rPr sz="3600" dirty="0">
                <a:solidFill>
                  <a:srgbClr val="660066"/>
                </a:solidFill>
                <a:latin typeface="Franklin Gothic Book" charset="0"/>
                <a:ea typeface="Franklin Gothic Book" charset="0"/>
                <a:cs typeface="Franklin Gothic Book" charset="0"/>
              </a:rPr>
              <a:t>Defining Blockchain</a:t>
            </a:r>
          </a:p>
        </p:txBody>
      </p:sp>
      <p:sp>
        <p:nvSpPr>
          <p:cNvPr id="3" name="object 3"/>
          <p:cNvSpPr txBox="1"/>
          <p:nvPr/>
        </p:nvSpPr>
        <p:spPr>
          <a:xfrm>
            <a:off x="673133" y="1444684"/>
            <a:ext cx="10909267" cy="4408044"/>
          </a:xfrm>
          <a:prstGeom prst="rect">
            <a:avLst/>
          </a:prstGeom>
        </p:spPr>
        <p:txBody>
          <a:bodyPr vert="horz" wrap="square" lIns="0" tIns="22013" rIns="0" bIns="0" rtlCol="0">
            <a:spAutoFit/>
          </a:bodyPr>
          <a:lstStyle/>
          <a:p>
            <a:pPr marL="398770" indent="-381837">
              <a:spcBef>
                <a:spcPts val="927"/>
              </a:spcBef>
              <a:buClr>
                <a:srgbClr val="5B1454"/>
              </a:buClr>
              <a:buSzPct val="90000"/>
              <a:buFont typeface="Wingdings" charset="2"/>
              <a:buChar char="Ø"/>
              <a:tabLst>
                <a:tab pos="399617" algn="l"/>
              </a:tabLst>
            </a:pPr>
            <a:r>
              <a:rPr lang="en-US" sz="2400" spc="-7" dirty="0">
                <a:solidFill>
                  <a:srgbClr val="585858"/>
                </a:solidFill>
                <a:latin typeface="Arial"/>
                <a:cs typeface="Arial"/>
              </a:rPr>
              <a:t>S</a:t>
            </a:r>
            <a:r>
              <a:rPr sz="2400" spc="-7" dirty="0">
                <a:solidFill>
                  <a:srgbClr val="585858"/>
                </a:solidFill>
                <a:latin typeface="Arial"/>
                <a:cs typeface="Arial"/>
              </a:rPr>
              <a:t>tructure where each block is linked to another block in a time </a:t>
            </a:r>
            <a:r>
              <a:rPr sz="2400" spc="-7" dirty="0" smtClean="0">
                <a:solidFill>
                  <a:srgbClr val="585858"/>
                </a:solidFill>
                <a:latin typeface="Arial"/>
                <a:cs typeface="Arial"/>
              </a:rPr>
              <a:t>stamped</a:t>
            </a:r>
            <a:r>
              <a:rPr lang="en-US" sz="2400" spc="-7" dirty="0" smtClean="0">
                <a:solidFill>
                  <a:srgbClr val="585858"/>
                </a:solidFill>
                <a:latin typeface="Arial"/>
                <a:cs typeface="Arial"/>
              </a:rPr>
              <a:t> </a:t>
            </a:r>
            <a:r>
              <a:rPr sz="2400" spc="-7" dirty="0" smtClean="0">
                <a:solidFill>
                  <a:srgbClr val="585858"/>
                </a:solidFill>
                <a:latin typeface="Arial"/>
                <a:cs typeface="Arial"/>
              </a:rPr>
              <a:t>chronological manner</a:t>
            </a:r>
            <a:endParaRPr sz="2400" spc="-7" dirty="0">
              <a:solidFill>
                <a:srgbClr val="585858"/>
              </a:solidFill>
              <a:latin typeface="Arial"/>
              <a:cs typeface="Arial"/>
            </a:endParaRPr>
          </a:p>
          <a:p>
            <a:pPr marL="398770" indent="-381837">
              <a:spcBef>
                <a:spcPts val="927"/>
              </a:spcBef>
              <a:buClr>
                <a:srgbClr val="5B1454"/>
              </a:buClr>
              <a:buSzPct val="90000"/>
              <a:buFont typeface="Wingdings" charset="2"/>
              <a:buChar char="Ø"/>
              <a:tabLst>
                <a:tab pos="399617" algn="l"/>
              </a:tabLst>
            </a:pPr>
            <a:r>
              <a:rPr sz="2400" spc="-7" dirty="0">
                <a:solidFill>
                  <a:srgbClr val="585858"/>
                </a:solidFill>
                <a:latin typeface="Arial"/>
                <a:cs typeface="Arial"/>
              </a:rPr>
              <a:t>It is a distributed digital ledger of an immutable public record of digital </a:t>
            </a:r>
            <a:r>
              <a:rPr sz="2400" spc="-7" dirty="0" smtClean="0">
                <a:solidFill>
                  <a:srgbClr val="585858"/>
                </a:solidFill>
                <a:latin typeface="Arial"/>
                <a:cs typeface="Arial"/>
              </a:rPr>
              <a:t>transactions</a:t>
            </a:r>
            <a:endParaRPr sz="2400" spc="-7" dirty="0">
              <a:solidFill>
                <a:srgbClr val="585858"/>
              </a:solidFill>
              <a:latin typeface="Arial"/>
              <a:cs typeface="Arial"/>
            </a:endParaRPr>
          </a:p>
          <a:p>
            <a:pPr marL="398770" indent="-381837">
              <a:spcBef>
                <a:spcPts val="927"/>
              </a:spcBef>
              <a:buClr>
                <a:srgbClr val="5B1454"/>
              </a:buClr>
              <a:buSzPct val="90000"/>
              <a:buFont typeface="Wingdings" charset="2"/>
              <a:buChar char="Ø"/>
              <a:tabLst>
                <a:tab pos="399617" algn="l"/>
              </a:tabLst>
            </a:pPr>
            <a:r>
              <a:rPr sz="2400" spc="-7" dirty="0">
                <a:solidFill>
                  <a:srgbClr val="585858"/>
                </a:solidFill>
                <a:latin typeface="Arial"/>
                <a:cs typeface="Arial"/>
              </a:rPr>
              <a:t>Every new record is validated across the distributed network before it is stored in a block </a:t>
            </a:r>
          </a:p>
          <a:p>
            <a:pPr marL="398770" indent="-381837">
              <a:spcBef>
                <a:spcPts val="927"/>
              </a:spcBef>
              <a:buClr>
                <a:srgbClr val="5B1454"/>
              </a:buClr>
              <a:buSzPct val="90000"/>
              <a:buFont typeface="Wingdings" charset="2"/>
              <a:buChar char="Ø"/>
              <a:tabLst>
                <a:tab pos="399617" algn="l"/>
              </a:tabLst>
            </a:pPr>
            <a:r>
              <a:rPr sz="2400" spc="-7" dirty="0">
                <a:solidFill>
                  <a:srgbClr val="585858"/>
                </a:solidFill>
                <a:latin typeface="Arial"/>
                <a:cs typeface="Arial"/>
              </a:rPr>
              <a:t>All information once stored on the ledger is verifiable and auditable but not </a:t>
            </a:r>
            <a:r>
              <a:rPr sz="2400" spc="-7" dirty="0" smtClean="0">
                <a:solidFill>
                  <a:srgbClr val="585858"/>
                </a:solidFill>
                <a:latin typeface="Arial"/>
                <a:cs typeface="Arial"/>
              </a:rPr>
              <a:t>editable</a:t>
            </a:r>
            <a:endParaRPr sz="2400" spc="-7" dirty="0">
              <a:solidFill>
                <a:srgbClr val="585858"/>
              </a:solidFill>
              <a:latin typeface="Arial"/>
              <a:cs typeface="Arial"/>
            </a:endParaRPr>
          </a:p>
          <a:p>
            <a:pPr marL="398770" indent="-381837">
              <a:spcBef>
                <a:spcPts val="927"/>
              </a:spcBef>
              <a:buClr>
                <a:srgbClr val="5B1454"/>
              </a:buClr>
              <a:buSzPct val="90000"/>
              <a:buFont typeface="Wingdings" charset="2"/>
              <a:buChar char="Ø"/>
              <a:tabLst>
                <a:tab pos="399617" algn="l"/>
              </a:tabLst>
            </a:pPr>
            <a:r>
              <a:rPr sz="2400" spc="-7" dirty="0">
                <a:solidFill>
                  <a:srgbClr val="585858"/>
                </a:solidFill>
                <a:latin typeface="Arial"/>
                <a:cs typeface="Arial"/>
              </a:rPr>
              <a:t>Each block is identified by its cryptographic </a:t>
            </a:r>
            <a:r>
              <a:rPr sz="2400" spc="-7" dirty="0" smtClean="0">
                <a:solidFill>
                  <a:srgbClr val="585858"/>
                </a:solidFill>
                <a:latin typeface="Arial"/>
                <a:cs typeface="Arial"/>
              </a:rPr>
              <a:t>signature</a:t>
            </a:r>
            <a:endParaRPr lang="en-US" sz="2400" spc="-7" dirty="0">
              <a:solidFill>
                <a:srgbClr val="585858"/>
              </a:solidFill>
              <a:latin typeface="Arial"/>
              <a:cs typeface="Arial"/>
            </a:endParaRPr>
          </a:p>
          <a:p>
            <a:pPr marL="398770" indent="-381837">
              <a:spcBef>
                <a:spcPts val="927"/>
              </a:spcBef>
              <a:buClr>
                <a:srgbClr val="5B1454"/>
              </a:buClr>
              <a:buSzPct val="90000"/>
              <a:buFont typeface="Wingdings" charset="2"/>
              <a:buChar char="Ø"/>
              <a:tabLst>
                <a:tab pos="399617" algn="l"/>
              </a:tabLst>
            </a:pPr>
            <a:r>
              <a:rPr lang="en-US" sz="2400" spc="-7" dirty="0">
                <a:solidFill>
                  <a:srgbClr val="585858"/>
                </a:solidFill>
                <a:latin typeface="Arial"/>
                <a:cs typeface="Arial"/>
              </a:rPr>
              <a:t>Pure distributed peer to peer system</a:t>
            </a:r>
          </a:p>
        </p:txBody>
      </p:sp>
      <p:sp>
        <p:nvSpPr>
          <p:cNvPr id="6" name="Rectangle 5"/>
          <p:cNvSpPr/>
          <p:nvPr/>
        </p:nvSpPr>
        <p:spPr>
          <a:xfrm>
            <a:off x="0" y="1"/>
            <a:ext cx="191069" cy="6858000"/>
          </a:xfrm>
          <a:prstGeom prst="rect">
            <a:avLst/>
          </a:prstGeom>
          <a:solidFill>
            <a:srgbClr val="5B15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defRPr/>
            </a:pPr>
            <a:endParaRPr lang="en-US" dirty="0">
              <a:solidFill>
                <a:schemeClr val="bg1"/>
              </a:solidFill>
              <a:latin typeface="Franklin Gothic Book" charset="0"/>
              <a:ea typeface="Franklin Gothic Book" charset="0"/>
              <a:cs typeface="Franklin Gothic Book" charset="0"/>
            </a:endParaRPr>
          </a:p>
        </p:txBody>
      </p:sp>
    </p:spTree>
    <p:extLst>
      <p:ext uri="{BB962C8B-B14F-4D97-AF65-F5344CB8AC3E}">
        <p14:creationId xmlns:p14="http://schemas.microsoft.com/office/powerpoint/2010/main" val="66283249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3400" y="134316"/>
            <a:ext cx="2189480" cy="570242"/>
          </a:xfrm>
          <a:prstGeom prst="rect">
            <a:avLst/>
          </a:prstGeom>
        </p:spPr>
        <p:txBody>
          <a:bodyPr vert="horz" wrap="square" lIns="0" tIns="16087" rIns="0" bIns="0" rtlCol="0" anchor="ctr">
            <a:spAutoFit/>
          </a:bodyPr>
          <a:lstStyle/>
          <a:p>
            <a:pPr marL="16933">
              <a:lnSpc>
                <a:spcPct val="100000"/>
              </a:lnSpc>
              <a:spcBef>
                <a:spcPts val="127"/>
              </a:spcBef>
            </a:pPr>
            <a:r>
              <a:rPr sz="3600" dirty="0">
                <a:solidFill>
                  <a:srgbClr val="660066"/>
                </a:solidFill>
                <a:latin typeface="Franklin Gothic Book" charset="0"/>
                <a:ea typeface="Franklin Gothic Book" charset="0"/>
                <a:cs typeface="Franklin Gothic Book" charset="0"/>
              </a:rPr>
              <a:t>HASHING</a:t>
            </a:r>
          </a:p>
        </p:txBody>
      </p:sp>
      <p:sp>
        <p:nvSpPr>
          <p:cNvPr id="3" name="object 3"/>
          <p:cNvSpPr/>
          <p:nvPr/>
        </p:nvSpPr>
        <p:spPr>
          <a:xfrm>
            <a:off x="538480" y="1308100"/>
            <a:ext cx="11658600" cy="3898900"/>
          </a:xfrm>
          <a:prstGeom prst="rect">
            <a:avLst/>
          </a:prstGeom>
          <a:blipFill>
            <a:blip r:embed="rId2" cstate="print"/>
            <a:stretch>
              <a:fillRect/>
            </a:stretch>
          </a:blipFill>
        </p:spPr>
        <p:txBody>
          <a:bodyPr wrap="square" lIns="0" tIns="0" rIns="0" bIns="0" rtlCol="0"/>
          <a:lstStyle/>
          <a:p>
            <a:endParaRPr sz="2400"/>
          </a:p>
        </p:txBody>
      </p:sp>
      <p:sp>
        <p:nvSpPr>
          <p:cNvPr id="6" name="Rectangle 5"/>
          <p:cNvSpPr/>
          <p:nvPr/>
        </p:nvSpPr>
        <p:spPr>
          <a:xfrm>
            <a:off x="0" y="1"/>
            <a:ext cx="191069" cy="6858000"/>
          </a:xfrm>
          <a:prstGeom prst="rect">
            <a:avLst/>
          </a:prstGeom>
          <a:solidFill>
            <a:srgbClr val="5B15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defRPr/>
            </a:pPr>
            <a:endParaRPr lang="en-US" dirty="0">
              <a:solidFill>
                <a:schemeClr val="bg1"/>
              </a:solidFill>
              <a:latin typeface="Franklin Gothic Book" charset="0"/>
              <a:ea typeface="Franklin Gothic Book" charset="0"/>
              <a:cs typeface="Franklin Gothic Book" charset="0"/>
            </a:endParaRPr>
          </a:p>
        </p:txBody>
      </p:sp>
    </p:spTree>
    <p:extLst>
      <p:ext uri="{BB962C8B-B14F-4D97-AF65-F5344CB8AC3E}">
        <p14:creationId xmlns:p14="http://schemas.microsoft.com/office/powerpoint/2010/main" val="67364572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5677</TotalTime>
  <Words>3319</Words>
  <Application>Microsoft Macintosh PowerPoint</Application>
  <PresentationFormat>Widescreen</PresentationFormat>
  <Paragraphs>407</Paragraphs>
  <Slides>33</Slides>
  <Notes>9</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33</vt:i4>
      </vt:variant>
    </vt:vector>
  </HeadingPairs>
  <TitlesOfParts>
    <vt:vector size="45" baseType="lpstr">
      <vt:lpstr>Calibri</vt:lpstr>
      <vt:lpstr>Calibri Light</vt:lpstr>
      <vt:lpstr>Franklin Gothic Book</vt:lpstr>
      <vt:lpstr>Helvetica Neue UltraLight</vt:lpstr>
      <vt:lpstr>Poppins</vt:lpstr>
      <vt:lpstr>Poppins ExtraLight</vt:lpstr>
      <vt:lpstr>Symbol</vt:lpstr>
      <vt:lpstr>Times New Roman</vt:lpstr>
      <vt:lpstr>Trebuchet MS</vt:lpstr>
      <vt:lpstr>Wingdings</vt:lpstr>
      <vt:lpstr>Arial</vt:lpstr>
      <vt:lpstr>Office Theme</vt:lpstr>
      <vt:lpstr>PowerPoint Presentation</vt:lpstr>
      <vt:lpstr>PowerPoint Presentation</vt:lpstr>
      <vt:lpstr>   Current Banking System</vt:lpstr>
      <vt:lpstr>  Problems with the Current System</vt:lpstr>
      <vt:lpstr>What can be the Possible Solution?</vt:lpstr>
      <vt:lpstr>Distributed System attempts to Solve the Problem</vt:lpstr>
      <vt:lpstr>Distributed System</vt:lpstr>
      <vt:lpstr>Defining Blockchain</vt:lpstr>
      <vt:lpstr>HASHING</vt:lpstr>
      <vt:lpstr>HASHING</vt:lpstr>
      <vt:lpstr>Accounts</vt:lpstr>
      <vt:lpstr>Transactions</vt:lpstr>
      <vt:lpstr>Digital Signature</vt:lpstr>
      <vt:lpstr>Block</vt:lpstr>
      <vt:lpstr>PowerPoint Presentation</vt:lpstr>
      <vt:lpstr>Miner</vt:lpstr>
      <vt:lpstr>Mining</vt:lpstr>
      <vt:lpstr>PowerPoint Presentation</vt:lpstr>
      <vt:lpstr>Transaction</vt:lpstr>
      <vt:lpstr>PowerPoint Presentation</vt:lpstr>
      <vt:lpstr>PowerPoint Presentation</vt:lpstr>
      <vt:lpstr>PowerPoint Presentation</vt:lpstr>
      <vt:lpstr>PowerPoint Presentation</vt:lpstr>
      <vt:lpstr>PowerPoint Presentation</vt:lpstr>
      <vt:lpstr>Blockchain use-cases across Industries</vt:lpstr>
      <vt:lpstr>PowerPoint Presentation</vt:lpstr>
      <vt:lpstr>Platform for building dapps</vt:lpstr>
      <vt:lpstr>Terminologies in Ethereum</vt:lpstr>
      <vt:lpstr> Ethereum vs Hyperledger</vt:lpstr>
      <vt:lpstr> Bitcoin vs Ethereum</vt:lpstr>
      <vt:lpstr>DAPPS</vt:lpstr>
      <vt:lpstr>DAOS</vt:lpstr>
      <vt:lpstr>ETHEREUM ECOSYSTEM FOR BUILDING DAPPS</vt:lpstr>
    </vt:vector>
  </TitlesOfParts>
  <LinksUpToDate>false</LinksUpToDate>
  <SharedDoc>false</SharedDoc>
  <HyperlinksChanged>false</HyperlinksChanged>
  <AppVersion>15.0041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Gaurav Gaba</cp:lastModifiedBy>
  <cp:revision>139</cp:revision>
  <dcterms:created xsi:type="dcterms:W3CDTF">2018-06-26T08:48:31Z</dcterms:created>
  <dcterms:modified xsi:type="dcterms:W3CDTF">2018-07-03T05:43:53Z</dcterms:modified>
</cp:coreProperties>
</file>